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0" r:id="rId2"/>
    <p:sldId id="283" r:id="rId3"/>
    <p:sldId id="261" r:id="rId4"/>
    <p:sldId id="304" r:id="rId5"/>
    <p:sldId id="305" r:id="rId6"/>
    <p:sldId id="301" r:id="rId7"/>
    <p:sldId id="286" r:id="rId8"/>
    <p:sldId id="297" r:id="rId9"/>
    <p:sldId id="282" r:id="rId10"/>
    <p:sldId id="291" r:id="rId11"/>
    <p:sldId id="277" r:id="rId12"/>
    <p:sldId id="289" r:id="rId13"/>
    <p:sldId id="303" r:id="rId14"/>
    <p:sldId id="299" r:id="rId15"/>
    <p:sldId id="292" r:id="rId16"/>
    <p:sldId id="293" r:id="rId17"/>
    <p:sldId id="290" r:id="rId18"/>
    <p:sldId id="302" r:id="rId19"/>
    <p:sldId id="294" r:id="rId20"/>
    <p:sldId id="295" r:id="rId21"/>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3EB8AC-4DA5-47E4-86AA-28332C91BA81}">
          <p14:sldIdLst>
            <p14:sldId id="300"/>
            <p14:sldId id="283"/>
            <p14:sldId id="261"/>
            <p14:sldId id="304"/>
            <p14:sldId id="305"/>
            <p14:sldId id="301"/>
            <p14:sldId id="286"/>
            <p14:sldId id="297"/>
            <p14:sldId id="282"/>
            <p14:sldId id="291"/>
            <p14:sldId id="277"/>
            <p14:sldId id="289"/>
            <p14:sldId id="303"/>
            <p14:sldId id="299"/>
          </p14:sldIdLst>
        </p14:section>
        <p14:section name="Untitled Section" id="{F6A61901-59FA-4DFE-AAE1-857079EBFA76}">
          <p14:sldIdLst>
            <p14:sldId id="292"/>
            <p14:sldId id="293"/>
            <p14:sldId id="290"/>
            <p14:sldId id="302"/>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594" autoAdjust="0"/>
  </p:normalViewPr>
  <p:slideViewPr>
    <p:cSldViewPr>
      <p:cViewPr varScale="1">
        <p:scale>
          <a:sx n="68" d="100"/>
          <a:sy n="68" d="100"/>
        </p:scale>
        <p:origin x="7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5240" cy="499904"/>
          </a:xfrm>
          <a:prstGeom prst="rect">
            <a:avLst/>
          </a:prstGeom>
        </p:spPr>
        <p:txBody>
          <a:bodyPr vert="horz" lIns="92190" tIns="46095" rIns="92190" bIns="46095" rtlCol="0"/>
          <a:lstStyle>
            <a:lvl1pPr algn="l">
              <a:defRPr sz="1200"/>
            </a:lvl1pPr>
          </a:lstStyle>
          <a:p>
            <a:endParaRPr lang="en-GB"/>
          </a:p>
        </p:txBody>
      </p:sp>
      <p:sp>
        <p:nvSpPr>
          <p:cNvPr id="3" name="Date Placeholder 2"/>
          <p:cNvSpPr>
            <a:spLocks noGrp="1"/>
          </p:cNvSpPr>
          <p:nvPr>
            <p:ph type="dt" sz="quarter" idx="1"/>
          </p:nvPr>
        </p:nvSpPr>
        <p:spPr>
          <a:xfrm>
            <a:off x="3889111" y="1"/>
            <a:ext cx="2975240" cy="499904"/>
          </a:xfrm>
          <a:prstGeom prst="rect">
            <a:avLst/>
          </a:prstGeom>
        </p:spPr>
        <p:txBody>
          <a:bodyPr vert="horz" lIns="92190" tIns="46095" rIns="92190" bIns="46095" rtlCol="0"/>
          <a:lstStyle>
            <a:lvl1pPr algn="r">
              <a:defRPr sz="1200"/>
            </a:lvl1pPr>
          </a:lstStyle>
          <a:p>
            <a:fld id="{92C4D7D7-2E21-409C-B5B1-7250F671298D}" type="datetimeFigureOut">
              <a:rPr lang="en-GB" smtClean="0"/>
              <a:t>31/10/2023</a:t>
            </a:fld>
            <a:endParaRPr lang="en-GB"/>
          </a:p>
        </p:txBody>
      </p:sp>
      <p:sp>
        <p:nvSpPr>
          <p:cNvPr id="4" name="Footer Placeholder 3"/>
          <p:cNvSpPr>
            <a:spLocks noGrp="1"/>
          </p:cNvSpPr>
          <p:nvPr>
            <p:ph type="ftr" sz="quarter" idx="2"/>
          </p:nvPr>
        </p:nvSpPr>
        <p:spPr>
          <a:xfrm>
            <a:off x="1" y="9496436"/>
            <a:ext cx="2975240" cy="499904"/>
          </a:xfrm>
          <a:prstGeom prst="rect">
            <a:avLst/>
          </a:prstGeom>
        </p:spPr>
        <p:txBody>
          <a:bodyPr vert="horz" lIns="92190" tIns="46095" rIns="92190" bIns="46095" rtlCol="0" anchor="b"/>
          <a:lstStyle>
            <a:lvl1pPr algn="l">
              <a:defRPr sz="1200"/>
            </a:lvl1pPr>
          </a:lstStyle>
          <a:p>
            <a:endParaRPr lang="en-GB"/>
          </a:p>
        </p:txBody>
      </p:sp>
      <p:sp>
        <p:nvSpPr>
          <p:cNvPr id="5" name="Slide Number Placeholder 4"/>
          <p:cNvSpPr>
            <a:spLocks noGrp="1"/>
          </p:cNvSpPr>
          <p:nvPr>
            <p:ph type="sldNum" sz="quarter" idx="3"/>
          </p:nvPr>
        </p:nvSpPr>
        <p:spPr>
          <a:xfrm>
            <a:off x="3889111" y="9496436"/>
            <a:ext cx="2975240" cy="499904"/>
          </a:xfrm>
          <a:prstGeom prst="rect">
            <a:avLst/>
          </a:prstGeom>
        </p:spPr>
        <p:txBody>
          <a:bodyPr vert="horz" lIns="92190" tIns="46095" rIns="92190" bIns="46095" rtlCol="0" anchor="b"/>
          <a:lstStyle>
            <a:lvl1pPr algn="r">
              <a:defRPr sz="1200"/>
            </a:lvl1pPr>
          </a:lstStyle>
          <a:p>
            <a:fld id="{002E1A80-4636-4835-B826-E36B7571D77B}" type="slidenum">
              <a:rPr lang="en-GB" smtClean="0"/>
              <a:t>‹#›</a:t>
            </a:fld>
            <a:endParaRPr lang="en-GB"/>
          </a:p>
        </p:txBody>
      </p:sp>
    </p:spTree>
    <p:extLst>
      <p:ext uri="{BB962C8B-B14F-4D97-AF65-F5344CB8AC3E}">
        <p14:creationId xmlns:p14="http://schemas.microsoft.com/office/powerpoint/2010/main" val="337880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5988" cy="500464"/>
          </a:xfrm>
          <a:prstGeom prst="rect">
            <a:avLst/>
          </a:prstGeom>
        </p:spPr>
        <p:txBody>
          <a:bodyPr vert="horz" lIns="92190" tIns="46095" rIns="92190" bIns="46095" rtlCol="0"/>
          <a:lstStyle>
            <a:lvl1pPr algn="l">
              <a:defRPr sz="1200"/>
            </a:lvl1pPr>
          </a:lstStyle>
          <a:p>
            <a:endParaRPr lang="en-GB"/>
          </a:p>
        </p:txBody>
      </p:sp>
      <p:sp>
        <p:nvSpPr>
          <p:cNvPr id="3" name="Date Placeholder 2"/>
          <p:cNvSpPr>
            <a:spLocks noGrp="1"/>
          </p:cNvSpPr>
          <p:nvPr>
            <p:ph type="dt" idx="1"/>
          </p:nvPr>
        </p:nvSpPr>
        <p:spPr>
          <a:xfrm>
            <a:off x="3888348" y="3"/>
            <a:ext cx="2975988" cy="500464"/>
          </a:xfrm>
          <a:prstGeom prst="rect">
            <a:avLst/>
          </a:prstGeom>
        </p:spPr>
        <p:txBody>
          <a:bodyPr vert="horz" lIns="92190" tIns="46095" rIns="92190" bIns="46095" rtlCol="0"/>
          <a:lstStyle>
            <a:lvl1pPr algn="r">
              <a:defRPr sz="1200"/>
            </a:lvl1pPr>
          </a:lstStyle>
          <a:p>
            <a:fld id="{7DE8D1C1-DA2C-4FE8-BC9B-9E26B821610D}" type="datetimeFigureOut">
              <a:rPr lang="en-GB" smtClean="0"/>
              <a:t>31/10/2023</a:t>
            </a:fld>
            <a:endParaRPr lang="en-GB"/>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2190" tIns="46095" rIns="92190" bIns="46095" rtlCol="0" anchor="ctr"/>
          <a:lstStyle/>
          <a:p>
            <a:endParaRPr lang="en-GB"/>
          </a:p>
        </p:txBody>
      </p:sp>
      <p:sp>
        <p:nvSpPr>
          <p:cNvPr id="5" name="Notes Placeholder 4"/>
          <p:cNvSpPr>
            <a:spLocks noGrp="1"/>
          </p:cNvSpPr>
          <p:nvPr>
            <p:ph type="body" sz="quarter" idx="3"/>
          </p:nvPr>
        </p:nvSpPr>
        <p:spPr>
          <a:xfrm>
            <a:off x="686275" y="4748807"/>
            <a:ext cx="5493392" cy="4499373"/>
          </a:xfrm>
          <a:prstGeom prst="rect">
            <a:avLst/>
          </a:prstGeom>
        </p:spPr>
        <p:txBody>
          <a:bodyPr vert="horz" lIns="92190" tIns="46095" rIns="92190" bIns="460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015"/>
            <a:ext cx="2975988" cy="500462"/>
          </a:xfrm>
          <a:prstGeom prst="rect">
            <a:avLst/>
          </a:prstGeom>
        </p:spPr>
        <p:txBody>
          <a:bodyPr vert="horz" lIns="92190" tIns="46095" rIns="92190" bIns="46095" rtlCol="0" anchor="b"/>
          <a:lstStyle>
            <a:lvl1pPr algn="l">
              <a:defRPr sz="1200"/>
            </a:lvl1pPr>
          </a:lstStyle>
          <a:p>
            <a:endParaRPr lang="en-GB"/>
          </a:p>
        </p:txBody>
      </p:sp>
      <p:sp>
        <p:nvSpPr>
          <p:cNvPr id="7" name="Slide Number Placeholder 6"/>
          <p:cNvSpPr>
            <a:spLocks noGrp="1"/>
          </p:cNvSpPr>
          <p:nvPr>
            <p:ph type="sldNum" sz="quarter" idx="5"/>
          </p:nvPr>
        </p:nvSpPr>
        <p:spPr>
          <a:xfrm>
            <a:off x="3888348" y="9496015"/>
            <a:ext cx="2975988" cy="500462"/>
          </a:xfrm>
          <a:prstGeom prst="rect">
            <a:avLst/>
          </a:prstGeom>
        </p:spPr>
        <p:txBody>
          <a:bodyPr vert="horz" lIns="92190" tIns="46095" rIns="92190" bIns="46095" rtlCol="0" anchor="b"/>
          <a:lstStyle>
            <a:lvl1pPr algn="r">
              <a:defRPr sz="1200"/>
            </a:lvl1pPr>
          </a:lstStyle>
          <a:p>
            <a:fld id="{1ABD808A-80D0-4117-B5E2-29A887E4C379}" type="slidenum">
              <a:rPr lang="en-GB" smtClean="0"/>
              <a:t>‹#›</a:t>
            </a:fld>
            <a:endParaRPr lang="en-GB"/>
          </a:p>
        </p:txBody>
      </p:sp>
    </p:spTree>
    <p:extLst>
      <p:ext uri="{BB962C8B-B14F-4D97-AF65-F5344CB8AC3E}">
        <p14:creationId xmlns:p14="http://schemas.microsoft.com/office/powerpoint/2010/main" val="181309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a:t>
            </a:fld>
            <a:endParaRPr lang="en-GB"/>
          </a:p>
        </p:txBody>
      </p:sp>
    </p:spTree>
    <p:extLst>
      <p:ext uri="{BB962C8B-B14F-4D97-AF65-F5344CB8AC3E}">
        <p14:creationId xmlns:p14="http://schemas.microsoft.com/office/powerpoint/2010/main" val="46883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BD808A-80D0-4117-B5E2-29A887E4C379}" type="slidenum">
              <a:rPr lang="en-GB" smtClean="0"/>
              <a:t>5</a:t>
            </a:fld>
            <a:endParaRPr lang="en-GB"/>
          </a:p>
        </p:txBody>
      </p:sp>
    </p:spTree>
    <p:extLst>
      <p:ext uri="{BB962C8B-B14F-4D97-AF65-F5344CB8AC3E}">
        <p14:creationId xmlns:p14="http://schemas.microsoft.com/office/powerpoint/2010/main" val="232477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7</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11</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12</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13</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15</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16</a:t>
            </a:fld>
            <a:endParaRPr lang="en-GB"/>
          </a:p>
        </p:txBody>
      </p:sp>
    </p:spTree>
    <p:extLst>
      <p:ext uri="{BB962C8B-B14F-4D97-AF65-F5344CB8AC3E}">
        <p14:creationId xmlns:p14="http://schemas.microsoft.com/office/powerpoint/2010/main" val="54105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a:t>
            </a:r>
          </a:p>
          <a:p>
            <a:endParaRPr lang="en-GB" dirty="0"/>
          </a:p>
        </p:txBody>
      </p:sp>
      <p:sp>
        <p:nvSpPr>
          <p:cNvPr id="4" name="Slide Number Placeholder 3"/>
          <p:cNvSpPr>
            <a:spLocks noGrp="1"/>
          </p:cNvSpPr>
          <p:nvPr>
            <p:ph type="sldNum" sz="quarter" idx="10"/>
          </p:nvPr>
        </p:nvSpPr>
        <p:spPr/>
        <p:txBody>
          <a:bodyPr/>
          <a:lstStyle/>
          <a:p>
            <a:fld id="{1ABD808A-80D0-4117-B5E2-29A887E4C379}" type="slidenum">
              <a:rPr lang="en-GB" smtClean="0"/>
              <a:t>18</a:t>
            </a:fld>
            <a:endParaRPr lang="en-GB"/>
          </a:p>
        </p:txBody>
      </p:sp>
    </p:spTree>
    <p:extLst>
      <p:ext uri="{BB962C8B-B14F-4D97-AF65-F5344CB8AC3E}">
        <p14:creationId xmlns:p14="http://schemas.microsoft.com/office/powerpoint/2010/main" val="54105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280616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174366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321893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14848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65875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10111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406326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223675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293746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416077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CB3FC-3AF5-4351-9EFE-486F51BB5CF1}" type="datetimeFigureOut">
              <a:rPr lang="en-GB" smtClean="0"/>
              <a:pPr/>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3479D-A984-4AC9-AA87-6FC0848F090E}" type="slidenum">
              <a:rPr lang="en-GB" smtClean="0"/>
              <a:pPr/>
              <a:t>‹#›</a:t>
            </a:fld>
            <a:endParaRPr lang="en-GB"/>
          </a:p>
        </p:txBody>
      </p:sp>
    </p:spTree>
    <p:extLst>
      <p:ext uri="{BB962C8B-B14F-4D97-AF65-F5344CB8AC3E}">
        <p14:creationId xmlns:p14="http://schemas.microsoft.com/office/powerpoint/2010/main" val="186284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CB3FC-3AF5-4351-9EFE-486F51BB5CF1}" type="datetimeFigureOut">
              <a:rPr lang="en-GB" smtClean="0"/>
              <a:pPr/>
              <a:t>31/10/2023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3479D-A984-4AC9-AA87-6FC0848F090E}" type="slidenum">
              <a:rPr lang="en-GB" smtClean="0"/>
              <a:pPr/>
              <a:t>‹#›</a:t>
            </a:fld>
            <a:endParaRPr lang="en-GB"/>
          </a:p>
        </p:txBody>
      </p:sp>
    </p:spTree>
    <p:extLst>
      <p:ext uri="{BB962C8B-B14F-4D97-AF65-F5344CB8AC3E}">
        <p14:creationId xmlns:p14="http://schemas.microsoft.com/office/powerpoint/2010/main" val="255802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uffolk.gov.uk/children-families-and-learning/send-and-the-local-offer/sendia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folink.suffolk.gov.uk/kb5/suffolk/infolink/localoffer.page?localofferchannelnew=0"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4.xml"/><Relationship Id="rId1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7.xml"/><Relationship Id="rId2" Type="http://schemas.openxmlformats.org/officeDocument/2006/relationships/image" Target="../media/image3.jpeg"/><Relationship Id="rId16" Type="http://schemas.openxmlformats.org/officeDocument/2006/relationships/slide" Target="slide15.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1.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image" Target="../media/image7.png"/><Relationship Id="rId19" Type="http://schemas.openxmlformats.org/officeDocument/2006/relationships/slide" Target="slide19.xml"/><Relationship Id="rId4" Type="http://schemas.openxmlformats.org/officeDocument/2006/relationships/image" Target="../media/image4.png"/><Relationship Id="rId9" Type="http://schemas.openxmlformats.org/officeDocument/2006/relationships/slide" Target="slide10.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78933" y="26369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8" name="Subtitle 2"/>
          <p:cNvSpPr txBox="1">
            <a:spLocks/>
          </p:cNvSpPr>
          <p:nvPr/>
        </p:nvSpPr>
        <p:spPr>
          <a:xfrm>
            <a:off x="335360" y="5157192"/>
            <a:ext cx="4928592"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bg1">
                  <a:lumMod val="65000"/>
                </a:schemeClr>
              </a:solidFill>
            </a:endParaRPr>
          </a:p>
        </p:txBody>
      </p:sp>
      <p:sp>
        <p:nvSpPr>
          <p:cNvPr id="3" name="Title 2"/>
          <p:cNvSpPr>
            <a:spLocks noGrp="1"/>
          </p:cNvSpPr>
          <p:nvPr>
            <p:ph type="title"/>
          </p:nvPr>
        </p:nvSpPr>
        <p:spPr>
          <a:xfrm>
            <a:off x="578933" y="2203365"/>
            <a:ext cx="8229600" cy="340544"/>
          </a:xfrm>
        </p:spPr>
        <p:txBody>
          <a:bodyPr>
            <a:noAutofit/>
          </a:bodyPr>
          <a:lstStyle/>
          <a:p>
            <a:br>
              <a:rPr lang="en-GB" sz="5400" b="1" dirty="0"/>
            </a:br>
            <a:r>
              <a:rPr lang="en-GB" sz="5400" b="1" dirty="0"/>
              <a:t> </a:t>
            </a:r>
            <a:br>
              <a:rPr lang="en-GB" sz="5400" b="1" dirty="0"/>
            </a:br>
            <a:r>
              <a:rPr lang="en-GB" sz="4800" b="1" dirty="0"/>
              <a:t>SEN Policy and Information Report 2023-2024</a:t>
            </a:r>
            <a:endParaRPr lang="en-GB" sz="6600" b="1"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8" t="3741" r="995" b="4871"/>
          <a:stretch/>
        </p:blipFill>
        <p:spPr bwMode="auto">
          <a:xfrm>
            <a:off x="135316" y="188638"/>
            <a:ext cx="8659634" cy="201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4">
            <a:extLst>
              <a:ext uri="{FF2B5EF4-FFF2-40B4-BE49-F238E27FC236}">
                <a16:creationId xmlns:a16="http://schemas.microsoft.com/office/drawing/2014/main" id="{B1E7D35E-2A6C-4147-8065-50456F48CF58}"/>
              </a:ext>
            </a:extLst>
          </p:cNvPr>
          <p:cNvGraphicFramePr>
            <a:graphicFrameLocks noGrp="1"/>
          </p:cNvGraphicFramePr>
          <p:nvPr>
            <p:extLst>
              <p:ext uri="{D42A27DB-BD31-4B8C-83A1-F6EECF244321}">
                <p14:modId xmlns:p14="http://schemas.microsoft.com/office/powerpoint/2010/main" val="3132358923"/>
              </p:ext>
            </p:extLst>
          </p:nvPr>
        </p:nvGraphicFramePr>
        <p:xfrm>
          <a:off x="135316" y="5497749"/>
          <a:ext cx="8829172" cy="370840"/>
        </p:xfrm>
        <a:graphic>
          <a:graphicData uri="http://schemas.openxmlformats.org/drawingml/2006/table">
            <a:tbl>
              <a:tblPr firstRow="1" bandRow="1">
                <a:tableStyleId>{5C22544A-7EE6-4342-B048-85BDC9FD1C3A}</a:tableStyleId>
              </a:tblPr>
              <a:tblGrid>
                <a:gridCol w="2549389">
                  <a:extLst>
                    <a:ext uri="{9D8B030D-6E8A-4147-A177-3AD203B41FA5}">
                      <a16:colId xmlns:a16="http://schemas.microsoft.com/office/drawing/2014/main" val="28220779"/>
                    </a:ext>
                  </a:extLst>
                </a:gridCol>
                <a:gridCol w="3553692">
                  <a:extLst>
                    <a:ext uri="{9D8B030D-6E8A-4147-A177-3AD203B41FA5}">
                      <a16:colId xmlns:a16="http://schemas.microsoft.com/office/drawing/2014/main" val="548191264"/>
                    </a:ext>
                  </a:extLst>
                </a:gridCol>
                <a:gridCol w="2726091">
                  <a:extLst>
                    <a:ext uri="{9D8B030D-6E8A-4147-A177-3AD203B41FA5}">
                      <a16:colId xmlns:a16="http://schemas.microsoft.com/office/drawing/2014/main" val="2445414774"/>
                    </a:ext>
                  </a:extLst>
                </a:gridCol>
              </a:tblGrid>
              <a:tr h="370840">
                <a:tc>
                  <a:txBody>
                    <a:bodyPr/>
                    <a:lstStyle/>
                    <a:p>
                      <a:pPr algn="ctr"/>
                      <a:r>
                        <a:rPr lang="en-GB" sz="1400" dirty="0">
                          <a:solidFill>
                            <a:schemeClr val="tx1"/>
                          </a:solidFill>
                        </a:rPr>
                        <a:t>Prepared by Miss Gaffer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Approved by </a:t>
                      </a:r>
                      <a:r>
                        <a:rPr lang="en-GB" sz="1400">
                          <a:solidFill>
                            <a:schemeClr val="tx1"/>
                          </a:solidFill>
                        </a:rPr>
                        <a:t>Governing body: July 2023</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Review date:  October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658499"/>
                  </a:ext>
                </a:extLst>
              </a:tr>
            </a:tbl>
          </a:graphicData>
        </a:graphic>
      </p:graphicFrame>
    </p:spTree>
    <p:extLst>
      <p:ext uri="{BB962C8B-B14F-4D97-AF65-F5344CB8AC3E}">
        <p14:creationId xmlns:p14="http://schemas.microsoft.com/office/powerpoint/2010/main" val="86063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2" name="Rectangle 1"/>
          <p:cNvSpPr/>
          <p:nvPr/>
        </p:nvSpPr>
        <p:spPr>
          <a:xfrm>
            <a:off x="251520" y="260648"/>
            <a:ext cx="8640960" cy="461665"/>
          </a:xfrm>
          <a:prstGeom prst="rect">
            <a:avLst/>
          </a:prstGeom>
        </p:spPr>
        <p:txBody>
          <a:bodyPr wrap="square">
            <a:spAutoFit/>
          </a:bodyPr>
          <a:lstStyle/>
          <a:p>
            <a:r>
              <a:rPr lang="en-GB" sz="2400" b="1" dirty="0"/>
              <a:t>How will the curriculum be matched to my child’s needs? </a:t>
            </a:r>
          </a:p>
        </p:txBody>
      </p:sp>
      <p:sp>
        <p:nvSpPr>
          <p:cNvPr id="3" name="Rectangle 2"/>
          <p:cNvSpPr/>
          <p:nvPr/>
        </p:nvSpPr>
        <p:spPr>
          <a:xfrm>
            <a:off x="252473" y="843970"/>
            <a:ext cx="8640960" cy="3693319"/>
          </a:xfrm>
          <a:prstGeom prst="rect">
            <a:avLst/>
          </a:prstGeom>
        </p:spPr>
        <p:txBody>
          <a:bodyPr wrap="square">
            <a:spAutoFit/>
          </a:bodyPr>
          <a:lstStyle/>
          <a:p>
            <a:r>
              <a:rPr lang="en-GB" dirty="0"/>
              <a:t>At Springfield, we will adapt the curriculum and learning environment to meet individual needs where it is possible and reasonable. </a:t>
            </a:r>
          </a:p>
          <a:p>
            <a:endParaRPr lang="en-GB" dirty="0"/>
          </a:p>
          <a:p>
            <a:r>
              <a:rPr lang="en-GB" dirty="0"/>
              <a:t>Within reason, we will carry out adaptations that make the building as accessible as possible and provide resources that enable pupils to fully access the curriculum. </a:t>
            </a:r>
          </a:p>
          <a:p>
            <a:endParaRPr lang="en-GB" dirty="0"/>
          </a:p>
          <a:p>
            <a:r>
              <a:rPr lang="en-GB" b="1" dirty="0"/>
              <a:t>This may include: </a:t>
            </a:r>
          </a:p>
          <a:p>
            <a:pPr marL="285750" indent="-285750">
              <a:buFontTx/>
              <a:buChar char="-"/>
            </a:pPr>
            <a:r>
              <a:rPr lang="en-GB" b="1" dirty="0"/>
              <a:t>individualised curriculum planning, for example in P.E. or reduced timetables</a:t>
            </a:r>
          </a:p>
          <a:p>
            <a:pPr marL="285750" indent="-285750">
              <a:buFontTx/>
              <a:buChar char="-"/>
            </a:pPr>
            <a:r>
              <a:rPr lang="en-GB" b="1" dirty="0"/>
              <a:t>enlarging print</a:t>
            </a:r>
          </a:p>
          <a:p>
            <a:pPr marL="285750" indent="-285750">
              <a:buFontTx/>
              <a:buChar char="-"/>
            </a:pPr>
            <a:r>
              <a:rPr lang="en-GB" b="1" dirty="0"/>
              <a:t>using coloured paper or overlays or using prompt cards or visuals. </a:t>
            </a:r>
          </a:p>
          <a:p>
            <a:endParaRPr lang="en-GB" dirty="0"/>
          </a:p>
          <a:p>
            <a:r>
              <a:rPr lang="en-GB" dirty="0"/>
              <a:t>On an individual basis, we will assess when this commitment may require a high level of funding and seek financial support from the Local Authority High Tariff Need Funding. </a:t>
            </a:r>
          </a:p>
        </p:txBody>
      </p:sp>
      <p:sp>
        <p:nvSpPr>
          <p:cNvPr id="6" name="TextBox 5"/>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343792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22" t="-11821" r="7052" b="32695"/>
          <a:stretch/>
        </p:blipFill>
        <p:spPr bwMode="auto">
          <a:xfrm>
            <a:off x="0" y="4498450"/>
            <a:ext cx="9144000"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5094" y="188640"/>
            <a:ext cx="8673811" cy="830997"/>
          </a:xfrm>
          <a:prstGeom prst="rect">
            <a:avLst/>
          </a:prstGeom>
        </p:spPr>
        <p:txBody>
          <a:bodyPr wrap="square">
            <a:spAutoFit/>
          </a:bodyPr>
          <a:lstStyle/>
          <a:p>
            <a:r>
              <a:rPr lang="en-GB" sz="2400" b="1" dirty="0"/>
              <a:t>How are children with SEND enabled to engage in activities with children who do not have SEND?</a:t>
            </a:r>
          </a:p>
        </p:txBody>
      </p:sp>
      <p:sp>
        <p:nvSpPr>
          <p:cNvPr id="6" name="Rectangle 5"/>
          <p:cNvSpPr/>
          <p:nvPr/>
        </p:nvSpPr>
        <p:spPr>
          <a:xfrm>
            <a:off x="235094" y="1166843"/>
            <a:ext cx="8513370" cy="4247317"/>
          </a:xfrm>
          <a:prstGeom prst="rect">
            <a:avLst/>
          </a:prstGeom>
        </p:spPr>
        <p:txBody>
          <a:bodyPr wrap="square">
            <a:spAutoFit/>
          </a:bodyPr>
          <a:lstStyle/>
          <a:p>
            <a:pPr algn="ctr"/>
            <a:r>
              <a:rPr lang="en-GB" dirty="0"/>
              <a:t>We are an inclusive school and children at Springfield Juniors have equal access to activities irrespective of their individual needs.</a:t>
            </a:r>
          </a:p>
          <a:p>
            <a:pPr algn="ctr"/>
            <a:endParaRPr lang="en-GB" dirty="0"/>
          </a:p>
          <a:p>
            <a:pPr algn="ctr"/>
            <a:r>
              <a:rPr lang="en-GB" dirty="0"/>
              <a:t> We aim to provide a range of activities and opportunities to make learning interesting and accessible.</a:t>
            </a:r>
          </a:p>
          <a:p>
            <a:pPr algn="ctr"/>
            <a:endParaRPr lang="en-GB" dirty="0"/>
          </a:p>
          <a:p>
            <a:pPr algn="ctr"/>
            <a:r>
              <a:rPr lang="en-GB" dirty="0"/>
              <a:t>All trips and visits are carefully considered and planned to allow all pupils, regardless of any SEND, the opportunity to attend. </a:t>
            </a:r>
          </a:p>
          <a:p>
            <a:pPr algn="ctr"/>
            <a:endParaRPr lang="en-GB" dirty="0"/>
          </a:p>
          <a:p>
            <a:pPr algn="ctr"/>
            <a:r>
              <a:rPr lang="en-GB" dirty="0"/>
              <a:t>Pupils with SEND are always encouraged to join in and where necessary, we make sure they have the support to do so. </a:t>
            </a:r>
          </a:p>
          <a:p>
            <a:pPr algn="ctr"/>
            <a:endParaRPr lang="en-GB" dirty="0"/>
          </a:p>
          <a:p>
            <a:pPr algn="ctr"/>
            <a:r>
              <a:rPr lang="en-GB" dirty="0"/>
              <a:t>Children have regular opportunities to work in mixed ability groups and we actively try to identify opportunities for pupils with SEND to take the lead role in activities and be a role model for other children.</a:t>
            </a:r>
          </a:p>
        </p:txBody>
      </p:sp>
      <p:sp>
        <p:nvSpPr>
          <p:cNvPr id="7" name="TextBox 6">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88201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5" r="3878" b="27455"/>
          <a:stretch/>
        </p:blipFill>
        <p:spPr bwMode="auto">
          <a:xfrm>
            <a:off x="0" y="4844735"/>
            <a:ext cx="9144000" cy="201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6800" y="188640"/>
            <a:ext cx="8640960" cy="830997"/>
          </a:xfrm>
          <a:prstGeom prst="rect">
            <a:avLst/>
          </a:prstGeom>
        </p:spPr>
        <p:txBody>
          <a:bodyPr wrap="square">
            <a:spAutoFit/>
          </a:bodyPr>
          <a:lstStyle/>
          <a:p>
            <a:r>
              <a:rPr lang="en-GB" sz="2400" b="1" dirty="0"/>
              <a:t>What support is available for improving emotional and social development of children with SEND?</a:t>
            </a:r>
          </a:p>
        </p:txBody>
      </p:sp>
      <p:sp>
        <p:nvSpPr>
          <p:cNvPr id="4" name="Rectangle 3"/>
          <p:cNvSpPr/>
          <p:nvPr/>
        </p:nvSpPr>
        <p:spPr>
          <a:xfrm>
            <a:off x="395536" y="984512"/>
            <a:ext cx="8640960" cy="5355312"/>
          </a:xfrm>
          <a:prstGeom prst="rect">
            <a:avLst/>
          </a:prstGeom>
        </p:spPr>
        <p:txBody>
          <a:bodyPr wrap="square">
            <a:spAutoFit/>
          </a:bodyPr>
          <a:lstStyle/>
          <a:p>
            <a:r>
              <a:rPr lang="en-GB" dirty="0"/>
              <a:t>We understand that most children need support in their social and emotional development from time to time. </a:t>
            </a:r>
          </a:p>
          <a:p>
            <a:r>
              <a:rPr lang="en-GB" dirty="0"/>
              <a:t>Therefore, we are committed to ensuring that all of our pupils are supported socially and emotionally whenever it is needed.</a:t>
            </a:r>
          </a:p>
          <a:p>
            <a:r>
              <a:rPr lang="en-GB" dirty="0"/>
              <a:t> We pride ourselves on having a very caring staff, who take the time to get to know the children they work with. They are skilled in spotting children who may be having difficulties and we have a range of strategies and support we can put in to place to support individual needs. Some of our support strategies are listed below:</a:t>
            </a:r>
          </a:p>
          <a:p>
            <a:endParaRPr lang="en-GB" dirty="0"/>
          </a:p>
          <a:p>
            <a:r>
              <a:rPr lang="en-GB" b="1" dirty="0"/>
              <a:t>- Friendship groups                - Breakfast club               - Nurturing lunch clubs</a:t>
            </a:r>
          </a:p>
          <a:p>
            <a:pPr marL="285750" indent="-285750">
              <a:buFontTx/>
              <a:buChar char="-"/>
            </a:pPr>
            <a:r>
              <a:rPr lang="en-GB" b="1" dirty="0"/>
              <a:t>Family Support Worker       - Meet and greet         - Therapeutic sessions: Drawing &amp; Talking, ELSA and Thrive          </a:t>
            </a:r>
          </a:p>
          <a:p>
            <a:pPr marL="285750" indent="-285750">
              <a:buFontTx/>
              <a:buChar char="-"/>
            </a:pPr>
            <a:endParaRPr lang="en-GB" dirty="0"/>
          </a:p>
          <a:p>
            <a:r>
              <a:rPr lang="en-GB" dirty="0"/>
              <a:t>We recognise that children with SEND are sometimes vulnerable to factors that may impact on their self-esteem. We are aware of this and consider this as part of the child’s one page profile and support plan.  </a:t>
            </a:r>
          </a:p>
          <a:p>
            <a:endParaRPr lang="en-GB" dirty="0"/>
          </a:p>
          <a:p>
            <a:r>
              <a:rPr lang="en-GB" dirty="0"/>
              <a:t>The achievements of all children are celebrated at Springfield Juniors and any concerns regarding bullying are dealt with immediately in accordance with our anti-bullying policy.</a:t>
            </a:r>
          </a:p>
        </p:txBody>
      </p:sp>
      <p:sp>
        <p:nvSpPr>
          <p:cNvPr id="5" name="TextBox 4">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69475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5" r="3878" b="27455"/>
          <a:stretch/>
        </p:blipFill>
        <p:spPr bwMode="auto">
          <a:xfrm>
            <a:off x="0" y="4844735"/>
            <a:ext cx="9144000" cy="201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6800" y="188640"/>
            <a:ext cx="8640960" cy="461665"/>
          </a:xfrm>
          <a:prstGeom prst="rect">
            <a:avLst/>
          </a:prstGeom>
        </p:spPr>
        <p:txBody>
          <a:bodyPr wrap="square">
            <a:spAutoFit/>
          </a:bodyPr>
          <a:lstStyle/>
          <a:p>
            <a:r>
              <a:rPr lang="en-GB" sz="2400" b="1" dirty="0"/>
              <a:t>What support can the family support worker give?</a:t>
            </a:r>
          </a:p>
        </p:txBody>
      </p:sp>
      <p:sp>
        <p:nvSpPr>
          <p:cNvPr id="2" name="Rectangle 1"/>
          <p:cNvSpPr/>
          <p:nvPr/>
        </p:nvSpPr>
        <p:spPr>
          <a:xfrm>
            <a:off x="323528" y="764704"/>
            <a:ext cx="8496944" cy="5355312"/>
          </a:xfrm>
          <a:prstGeom prst="rect">
            <a:avLst/>
          </a:prstGeom>
        </p:spPr>
        <p:txBody>
          <a:bodyPr wrap="square">
            <a:spAutoFit/>
          </a:bodyPr>
          <a:lstStyle/>
          <a:p>
            <a:r>
              <a:rPr lang="en-GB" dirty="0"/>
              <a:t>Our Family Support Worker is here to support parents and children with any difficulties that they are experiencing in a friendly, non-judgemental way. </a:t>
            </a:r>
          </a:p>
          <a:p>
            <a:endParaRPr lang="en-GB" dirty="0"/>
          </a:p>
          <a:p>
            <a:r>
              <a:rPr lang="en-GB" dirty="0"/>
              <a:t>Our Family Support Worker can offer support in a number of ways:</a:t>
            </a:r>
          </a:p>
          <a:p>
            <a:endParaRPr lang="en-GB" dirty="0"/>
          </a:p>
          <a:p>
            <a:r>
              <a:rPr lang="en-GB" b="1" dirty="0"/>
              <a:t>- Provide information and support to children and families to get the help they feel they need. </a:t>
            </a:r>
          </a:p>
          <a:p>
            <a:r>
              <a:rPr lang="en-GB" b="1" dirty="0"/>
              <a:t>- Promote and enhance the relationship between home and school. </a:t>
            </a:r>
          </a:p>
          <a:p>
            <a:r>
              <a:rPr lang="en-GB" b="1" dirty="0"/>
              <a:t>- Work in partnership with a range of agencies and professionals to deliver support and interventions.</a:t>
            </a:r>
          </a:p>
          <a:p>
            <a:r>
              <a:rPr lang="en-GB" b="1" dirty="0"/>
              <a:t>- Support with parenting offering helpful routines and strategies to use in the home. </a:t>
            </a:r>
          </a:p>
          <a:p>
            <a:r>
              <a:rPr lang="en-GB" b="1" dirty="0"/>
              <a:t>- Offer emotional and social support for children whilst in school.</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endParaRPr lang="en-GB" sz="2400" b="1" dirty="0"/>
          </a:p>
          <a:p>
            <a:r>
              <a:rPr lang="en-GB" sz="2400" b="1" dirty="0"/>
              <a:t>Our Family Support Worker is Mr </a:t>
            </a:r>
            <a:r>
              <a:rPr lang="en-GB" sz="2400" b="1" dirty="0" err="1"/>
              <a:t>Rycraft</a:t>
            </a:r>
            <a:r>
              <a:rPr lang="en-GB" sz="2400" b="1" dirty="0"/>
              <a:t>. He can be contacted via the school office on 01473 741300</a:t>
            </a:r>
          </a:p>
        </p:txBody>
      </p:sp>
      <p:sp>
        <p:nvSpPr>
          <p:cNvPr id="6" name="TextBox 5">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79605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2" name="Rectangle 1"/>
          <p:cNvSpPr/>
          <p:nvPr/>
        </p:nvSpPr>
        <p:spPr>
          <a:xfrm>
            <a:off x="251520" y="116632"/>
            <a:ext cx="8640960" cy="830997"/>
          </a:xfrm>
          <a:prstGeom prst="rect">
            <a:avLst/>
          </a:prstGeom>
        </p:spPr>
        <p:txBody>
          <a:bodyPr wrap="square">
            <a:spAutoFit/>
          </a:bodyPr>
          <a:lstStyle/>
          <a:p>
            <a:r>
              <a:rPr lang="en-GB" sz="2400" b="1" dirty="0"/>
              <a:t>How will we know how well each child is doing and how will you help me to support my child’s learning? </a:t>
            </a:r>
          </a:p>
        </p:txBody>
      </p:sp>
      <p:sp>
        <p:nvSpPr>
          <p:cNvPr id="3" name="Rectangle 2"/>
          <p:cNvSpPr/>
          <p:nvPr/>
        </p:nvSpPr>
        <p:spPr>
          <a:xfrm>
            <a:off x="368832" y="1062266"/>
            <a:ext cx="8496944" cy="5078313"/>
          </a:xfrm>
          <a:prstGeom prst="rect">
            <a:avLst/>
          </a:prstGeom>
        </p:spPr>
        <p:txBody>
          <a:bodyPr wrap="square">
            <a:spAutoFit/>
          </a:bodyPr>
          <a:lstStyle/>
          <a:p>
            <a:r>
              <a:rPr lang="en-GB" dirty="0"/>
              <a:t>The child’s progress towards their targets will be assessed by the class teacher under the guidance of the </a:t>
            </a:r>
            <a:r>
              <a:rPr lang="en-GB" dirty="0" err="1"/>
              <a:t>SENDCo</a:t>
            </a:r>
            <a:r>
              <a:rPr lang="en-GB" dirty="0"/>
              <a:t>.</a:t>
            </a:r>
          </a:p>
          <a:p>
            <a:endParaRPr lang="en-GB" dirty="0"/>
          </a:p>
          <a:p>
            <a:r>
              <a:rPr lang="en-GB" dirty="0"/>
              <a:t>Ongoing assessment of the child’s learning will take place during lessons and marking of work. In addition, specific assessments may be carried out in order to measure the child’s progress towards outcomes. </a:t>
            </a:r>
          </a:p>
          <a:p>
            <a:endParaRPr lang="en-GB" dirty="0"/>
          </a:p>
          <a:p>
            <a:r>
              <a:rPr lang="en-GB" dirty="0"/>
              <a:t>In order to inform our review, we:</a:t>
            </a:r>
          </a:p>
          <a:p>
            <a:r>
              <a:rPr lang="en-GB" dirty="0"/>
              <a:t>-    </a:t>
            </a:r>
            <a:r>
              <a:rPr lang="en-GB" b="1" dirty="0"/>
              <a:t>Gain feedback given by the staff who support the provisions; </a:t>
            </a:r>
          </a:p>
          <a:p>
            <a:r>
              <a:rPr lang="en-GB" b="1" dirty="0"/>
              <a:t>-    Communicate with the class teacher, teaching assistant and any other adults involved with the child;</a:t>
            </a:r>
          </a:p>
          <a:p>
            <a:pPr marL="285750" indent="-285750">
              <a:buFontTx/>
              <a:buChar char="-"/>
            </a:pPr>
            <a:r>
              <a:rPr lang="en-GB" b="1" dirty="0"/>
              <a:t>Review  class termly assessment data;</a:t>
            </a:r>
          </a:p>
          <a:p>
            <a:pPr marL="285750" indent="-285750">
              <a:buFontTx/>
              <a:buChar char="-"/>
            </a:pPr>
            <a:r>
              <a:rPr lang="en-GB" b="1" dirty="0"/>
              <a:t>Review data from any specific assessments undertaken;</a:t>
            </a:r>
          </a:p>
          <a:p>
            <a:pPr marL="285750" indent="-285750">
              <a:buFontTx/>
              <a:buChar char="-"/>
            </a:pPr>
            <a:r>
              <a:rPr lang="en-GB" b="1" dirty="0"/>
              <a:t>Listen to the child’s and parent/carer views.</a:t>
            </a:r>
          </a:p>
          <a:p>
            <a:pPr marL="285750" indent="-285750">
              <a:buFontTx/>
              <a:buChar char="-"/>
            </a:pPr>
            <a:endParaRPr lang="en-GB" dirty="0"/>
          </a:p>
          <a:p>
            <a:r>
              <a:rPr lang="en-GB" dirty="0"/>
              <a:t>This information forms part of the cycle of ASSESS, PLAN, DO, REVIEW where provision is reflected upon regularly  and amendments will be made to learning targets and activity as necessary. </a:t>
            </a:r>
          </a:p>
        </p:txBody>
      </p:sp>
      <p:sp>
        <p:nvSpPr>
          <p:cNvPr id="6" name="TextBox 5">
            <a:hlinkClick r:id="rId3"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99655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830997"/>
          </a:xfrm>
          <a:prstGeom prst="rect">
            <a:avLst/>
          </a:prstGeom>
        </p:spPr>
        <p:txBody>
          <a:bodyPr wrap="square">
            <a:spAutoFit/>
          </a:bodyPr>
          <a:lstStyle/>
          <a:p>
            <a:r>
              <a:rPr lang="en-GB" sz="2400" b="1" dirty="0"/>
              <a:t>What are the external agencies, specialist services or professionals that are accessed by school? </a:t>
            </a:r>
          </a:p>
        </p:txBody>
      </p:sp>
      <p:graphicFrame>
        <p:nvGraphicFramePr>
          <p:cNvPr id="4" name="Table 3"/>
          <p:cNvGraphicFramePr>
            <a:graphicFrameLocks noGrp="1"/>
          </p:cNvGraphicFramePr>
          <p:nvPr>
            <p:extLst>
              <p:ext uri="{D42A27DB-BD31-4B8C-83A1-F6EECF244321}">
                <p14:modId xmlns:p14="http://schemas.microsoft.com/office/powerpoint/2010/main" val="4242157412"/>
              </p:ext>
            </p:extLst>
          </p:nvPr>
        </p:nvGraphicFramePr>
        <p:xfrm>
          <a:off x="395536" y="2617308"/>
          <a:ext cx="8424936" cy="3331972"/>
        </p:xfrm>
        <a:graphic>
          <a:graphicData uri="http://schemas.openxmlformats.org/drawingml/2006/table">
            <a:tbl>
              <a:tblPr firstRow="1" firstCol="1" bandRow="1">
                <a:tableStyleId>{5C22544A-7EE6-4342-B048-85BDC9FD1C3A}</a:tableStyleId>
              </a:tblPr>
              <a:tblGrid>
                <a:gridCol w="2807704">
                  <a:extLst>
                    <a:ext uri="{9D8B030D-6E8A-4147-A177-3AD203B41FA5}">
                      <a16:colId xmlns:a16="http://schemas.microsoft.com/office/drawing/2014/main" val="20000"/>
                    </a:ext>
                  </a:extLst>
                </a:gridCol>
                <a:gridCol w="2808616">
                  <a:extLst>
                    <a:ext uri="{9D8B030D-6E8A-4147-A177-3AD203B41FA5}">
                      <a16:colId xmlns:a16="http://schemas.microsoft.com/office/drawing/2014/main" val="20001"/>
                    </a:ext>
                  </a:extLst>
                </a:gridCol>
                <a:gridCol w="2808616">
                  <a:extLst>
                    <a:ext uri="{9D8B030D-6E8A-4147-A177-3AD203B41FA5}">
                      <a16:colId xmlns:a16="http://schemas.microsoft.com/office/drawing/2014/main" val="20002"/>
                    </a:ext>
                  </a:extLst>
                </a:gridCol>
              </a:tblGrid>
              <a:tr h="262424">
                <a:tc>
                  <a:txBody>
                    <a:bodyPr/>
                    <a:lstStyle/>
                    <a:p>
                      <a:pPr>
                        <a:lnSpc>
                          <a:spcPct val="115000"/>
                        </a:lnSpc>
                        <a:spcAft>
                          <a:spcPts val="0"/>
                        </a:spcAft>
                      </a:pPr>
                      <a:r>
                        <a:rPr lang="en-GB" sz="1600" b="1" dirty="0">
                          <a:solidFill>
                            <a:schemeClr val="tx1"/>
                          </a:solidFill>
                          <a:effectLst/>
                        </a:rPr>
                        <a:t>Education</a:t>
                      </a:r>
                      <a:endParaRPr lang="en-GB" sz="1600" b="1" dirty="0">
                        <a:solidFill>
                          <a:schemeClr val="tx1"/>
                        </a:solidFill>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en-GB" sz="1600" dirty="0">
                          <a:solidFill>
                            <a:schemeClr val="tx1"/>
                          </a:solidFill>
                          <a:effectLst/>
                        </a:rPr>
                        <a:t>Health</a:t>
                      </a:r>
                      <a:endParaRPr lang="en-GB" sz="160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en-GB" sz="1600" dirty="0">
                          <a:solidFill>
                            <a:schemeClr val="tx1"/>
                          </a:solidFill>
                          <a:effectLst/>
                        </a:rPr>
                        <a:t>Social</a:t>
                      </a:r>
                      <a:endParaRPr lang="en-GB" sz="1600"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3049944">
                <a:tc>
                  <a:txBody>
                    <a:bodyPr/>
                    <a:lstStyle/>
                    <a:p>
                      <a:pPr>
                        <a:lnSpc>
                          <a:spcPct val="115000"/>
                        </a:lnSpc>
                        <a:spcAft>
                          <a:spcPts val="0"/>
                        </a:spcAft>
                      </a:pPr>
                      <a:r>
                        <a:rPr lang="en-GB" sz="1600" b="0" dirty="0">
                          <a:solidFill>
                            <a:schemeClr val="tx1"/>
                          </a:solidFill>
                          <a:effectLst/>
                        </a:rPr>
                        <a:t>Education Other Than at Home (EOTAS)</a:t>
                      </a:r>
                    </a:p>
                    <a:p>
                      <a:pPr>
                        <a:lnSpc>
                          <a:spcPct val="115000"/>
                        </a:lnSpc>
                        <a:spcAft>
                          <a:spcPts val="0"/>
                        </a:spcAft>
                      </a:pPr>
                      <a:r>
                        <a:rPr lang="en-GB" sz="1600" b="0" dirty="0">
                          <a:solidFill>
                            <a:schemeClr val="tx1"/>
                          </a:solidFill>
                          <a:effectLst/>
                        </a:rPr>
                        <a:t>Pupil Referral Units (PRU)</a:t>
                      </a:r>
                    </a:p>
                    <a:p>
                      <a:pPr>
                        <a:lnSpc>
                          <a:spcPct val="115000"/>
                        </a:lnSpc>
                        <a:spcAft>
                          <a:spcPts val="0"/>
                        </a:spcAft>
                      </a:pPr>
                      <a:r>
                        <a:rPr lang="en-GB" sz="1600" b="0" dirty="0">
                          <a:solidFill>
                            <a:schemeClr val="tx1"/>
                          </a:solidFill>
                          <a:effectLst/>
                        </a:rPr>
                        <a:t>Thomas Wolsey Outreach</a:t>
                      </a:r>
                    </a:p>
                    <a:p>
                      <a:pPr>
                        <a:lnSpc>
                          <a:spcPct val="115000"/>
                        </a:lnSpc>
                        <a:spcAft>
                          <a:spcPts val="0"/>
                        </a:spcAft>
                      </a:pPr>
                      <a:r>
                        <a:rPr lang="en-GB" sz="1600" b="0" dirty="0">
                          <a:solidFill>
                            <a:schemeClr val="tx1"/>
                          </a:solidFill>
                          <a:effectLst/>
                        </a:rPr>
                        <a:t>Dyslexia Outreach Service</a:t>
                      </a:r>
                    </a:p>
                    <a:p>
                      <a:pPr>
                        <a:lnSpc>
                          <a:spcPct val="115000"/>
                        </a:lnSpc>
                        <a:spcAft>
                          <a:spcPts val="0"/>
                        </a:spcAft>
                      </a:pPr>
                      <a:r>
                        <a:rPr lang="en-GB" sz="1600" b="0" dirty="0">
                          <a:solidFill>
                            <a:schemeClr val="tx1"/>
                          </a:solidFill>
                          <a:effectLst/>
                        </a:rPr>
                        <a:t>County Inclusive Support Service (CISS)</a:t>
                      </a:r>
                    </a:p>
                    <a:p>
                      <a:pPr>
                        <a:lnSpc>
                          <a:spcPct val="115000"/>
                        </a:lnSpc>
                        <a:spcAft>
                          <a:spcPts val="0"/>
                        </a:spcAft>
                      </a:pPr>
                      <a:r>
                        <a:rPr lang="en-GB" sz="1600" b="0" dirty="0">
                          <a:solidFill>
                            <a:schemeClr val="tx1"/>
                          </a:solidFill>
                          <a:effectLst/>
                        </a:rPr>
                        <a:t>Education Welfare</a:t>
                      </a:r>
                    </a:p>
                    <a:p>
                      <a:pPr>
                        <a:lnSpc>
                          <a:spcPct val="115000"/>
                        </a:lnSpc>
                        <a:spcAft>
                          <a:spcPts val="0"/>
                        </a:spcAft>
                      </a:pPr>
                      <a:r>
                        <a:rPr lang="en-GB" sz="1600" b="0" dirty="0">
                          <a:solidFill>
                            <a:schemeClr val="tx1"/>
                          </a:solidFill>
                          <a:effectLst/>
                          <a:latin typeface="Calibri"/>
                          <a:ea typeface="Calibri"/>
                          <a:cs typeface="Times New Roman"/>
                        </a:rPr>
                        <a:t>Special Educational Services (SES)</a:t>
                      </a:r>
                    </a:p>
                  </a:txBody>
                  <a:tcPr marL="68580" marR="68580" marT="0" marB="0">
                    <a:solidFill>
                      <a:schemeClr val="accent2">
                        <a:lumMod val="40000"/>
                        <a:lumOff val="60000"/>
                      </a:schemeClr>
                    </a:solidFill>
                  </a:tcPr>
                </a:tc>
                <a:tc>
                  <a:txBody>
                    <a:bodyPr/>
                    <a:lstStyle/>
                    <a:p>
                      <a:pPr>
                        <a:lnSpc>
                          <a:spcPct val="115000"/>
                        </a:lnSpc>
                        <a:spcAft>
                          <a:spcPts val="0"/>
                        </a:spcAft>
                      </a:pPr>
                      <a:r>
                        <a:rPr lang="en-GB" sz="1600" dirty="0">
                          <a:solidFill>
                            <a:schemeClr val="tx1"/>
                          </a:solidFill>
                          <a:effectLst/>
                        </a:rPr>
                        <a:t>School Nursing Team</a:t>
                      </a:r>
                    </a:p>
                    <a:p>
                      <a:pPr>
                        <a:lnSpc>
                          <a:spcPct val="115000"/>
                        </a:lnSpc>
                        <a:spcAft>
                          <a:spcPts val="0"/>
                        </a:spcAft>
                      </a:pPr>
                      <a:r>
                        <a:rPr lang="en-GB" sz="1600" dirty="0">
                          <a:solidFill>
                            <a:schemeClr val="tx1"/>
                          </a:solidFill>
                          <a:effectLst/>
                        </a:rPr>
                        <a:t>Occupational Therapy (OT)</a:t>
                      </a:r>
                    </a:p>
                    <a:p>
                      <a:pPr>
                        <a:lnSpc>
                          <a:spcPct val="115000"/>
                        </a:lnSpc>
                        <a:spcAft>
                          <a:spcPts val="0"/>
                        </a:spcAft>
                      </a:pPr>
                      <a:r>
                        <a:rPr lang="en-GB" sz="1600" dirty="0">
                          <a:solidFill>
                            <a:schemeClr val="tx1"/>
                          </a:solidFill>
                          <a:effectLst/>
                        </a:rPr>
                        <a:t>Physiotherapy</a:t>
                      </a:r>
                    </a:p>
                    <a:p>
                      <a:pPr>
                        <a:lnSpc>
                          <a:spcPct val="115000"/>
                        </a:lnSpc>
                        <a:spcAft>
                          <a:spcPts val="0"/>
                        </a:spcAft>
                      </a:pPr>
                      <a:r>
                        <a:rPr lang="en-GB" sz="1600" dirty="0">
                          <a:solidFill>
                            <a:schemeClr val="tx1"/>
                          </a:solidFill>
                          <a:effectLst/>
                        </a:rPr>
                        <a:t>Speech and Language Therapy (SALT)</a:t>
                      </a:r>
                    </a:p>
                    <a:p>
                      <a:pPr>
                        <a:lnSpc>
                          <a:spcPct val="115000"/>
                        </a:lnSpc>
                        <a:spcAft>
                          <a:spcPts val="0"/>
                        </a:spcAft>
                      </a:pPr>
                      <a:r>
                        <a:rPr lang="en-GB" sz="1600" dirty="0">
                          <a:solidFill>
                            <a:schemeClr val="tx1"/>
                          </a:solidFill>
                          <a:effectLst/>
                        </a:rPr>
                        <a:t>Primary Mental Health Team (CAMHS)</a:t>
                      </a:r>
                    </a:p>
                    <a:p>
                      <a:pPr>
                        <a:lnSpc>
                          <a:spcPct val="115000"/>
                        </a:lnSpc>
                        <a:spcAft>
                          <a:spcPts val="0"/>
                        </a:spcAft>
                      </a:pPr>
                      <a:r>
                        <a:rPr lang="en-GB" sz="1600" dirty="0">
                          <a:solidFill>
                            <a:schemeClr val="tx1"/>
                          </a:solidFill>
                          <a:effectLst/>
                        </a:rPr>
                        <a:t>Special Schools Outreach</a:t>
                      </a:r>
                    </a:p>
                    <a:p>
                      <a:pPr>
                        <a:lnSpc>
                          <a:spcPct val="115000"/>
                        </a:lnSpc>
                        <a:spcAft>
                          <a:spcPts val="0"/>
                        </a:spcAft>
                      </a:pPr>
                      <a:r>
                        <a:rPr lang="en-GB" sz="1600" dirty="0">
                          <a:solidFill>
                            <a:schemeClr val="tx1"/>
                          </a:solidFill>
                          <a:effectLst/>
                        </a:rPr>
                        <a:t>Ipswich Hospital</a:t>
                      </a:r>
                      <a:endParaRPr lang="en-GB"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solidFill>
                            <a:schemeClr val="tx1"/>
                          </a:solidFill>
                          <a:effectLst/>
                        </a:rPr>
                        <a:t>Integrated Team</a:t>
                      </a:r>
                    </a:p>
                    <a:p>
                      <a:pPr>
                        <a:lnSpc>
                          <a:spcPct val="115000"/>
                        </a:lnSpc>
                        <a:spcAft>
                          <a:spcPts val="0"/>
                        </a:spcAft>
                      </a:pPr>
                      <a:r>
                        <a:rPr lang="en-GB" sz="1600" dirty="0">
                          <a:solidFill>
                            <a:schemeClr val="tx1"/>
                          </a:solidFill>
                          <a:effectLst/>
                        </a:rPr>
                        <a:t>School Family Support Worker (FSW)</a:t>
                      </a:r>
                    </a:p>
                    <a:p>
                      <a:pPr>
                        <a:lnSpc>
                          <a:spcPct val="115000"/>
                        </a:lnSpc>
                        <a:spcAft>
                          <a:spcPts val="0"/>
                        </a:spcAft>
                      </a:pPr>
                      <a:r>
                        <a:rPr lang="en-GB" sz="1600" dirty="0">
                          <a:solidFill>
                            <a:schemeClr val="tx1"/>
                          </a:solidFill>
                          <a:effectLst/>
                        </a:rPr>
                        <a:t>Team Around the Child (TAC)</a:t>
                      </a:r>
                    </a:p>
                    <a:p>
                      <a:pPr>
                        <a:lnSpc>
                          <a:spcPct val="115000"/>
                        </a:lnSpc>
                        <a:spcAft>
                          <a:spcPts val="0"/>
                        </a:spcAft>
                      </a:pPr>
                      <a:r>
                        <a:rPr lang="en-GB" sz="1600" dirty="0">
                          <a:solidFill>
                            <a:schemeClr val="tx1"/>
                          </a:solidFill>
                          <a:effectLst/>
                        </a:rPr>
                        <a:t>Child in Need (CIN)</a:t>
                      </a:r>
                    </a:p>
                    <a:p>
                      <a:pPr>
                        <a:lnSpc>
                          <a:spcPct val="115000"/>
                        </a:lnSpc>
                        <a:spcAft>
                          <a:spcPts val="0"/>
                        </a:spcAft>
                      </a:pPr>
                      <a:r>
                        <a:rPr lang="en-GB" sz="1600" dirty="0">
                          <a:solidFill>
                            <a:schemeClr val="tx1"/>
                          </a:solidFill>
                          <a:effectLst/>
                        </a:rPr>
                        <a:t>Child Protection (CP)</a:t>
                      </a:r>
                    </a:p>
                    <a:p>
                      <a:pPr>
                        <a:lnSpc>
                          <a:spcPct val="115000"/>
                        </a:lnSpc>
                        <a:spcAft>
                          <a:spcPts val="0"/>
                        </a:spcAft>
                      </a:pPr>
                      <a:r>
                        <a:rPr lang="en-GB" sz="1600" dirty="0">
                          <a:solidFill>
                            <a:schemeClr val="tx1"/>
                          </a:solidFill>
                          <a:effectLst/>
                        </a:rPr>
                        <a:t>Children’s Centres</a:t>
                      </a:r>
                    </a:p>
                    <a:p>
                      <a:pPr>
                        <a:lnSpc>
                          <a:spcPct val="115000"/>
                        </a:lnSpc>
                        <a:spcAft>
                          <a:spcPts val="0"/>
                        </a:spcAft>
                      </a:pPr>
                      <a:r>
                        <a:rPr lang="en-GB" sz="1600" dirty="0">
                          <a:solidFill>
                            <a:schemeClr val="tx1"/>
                          </a:solidFill>
                          <a:effectLst/>
                        </a:rPr>
                        <a:t>Anglia Care Trust</a:t>
                      </a:r>
                    </a:p>
                    <a:p>
                      <a:pPr>
                        <a:lnSpc>
                          <a:spcPct val="115000"/>
                        </a:lnSpc>
                        <a:spcAft>
                          <a:spcPts val="0"/>
                        </a:spcAft>
                      </a:pPr>
                      <a:r>
                        <a:rPr lang="en-GB" sz="1600" dirty="0">
                          <a:solidFill>
                            <a:schemeClr val="tx1"/>
                          </a:solidFill>
                          <a:effectLst/>
                        </a:rPr>
                        <a:t>Suffolk Family Carers</a:t>
                      </a:r>
                    </a:p>
                    <a:p>
                      <a:pPr>
                        <a:lnSpc>
                          <a:spcPct val="115000"/>
                        </a:lnSpc>
                        <a:spcAft>
                          <a:spcPts val="0"/>
                        </a:spcAft>
                      </a:pPr>
                      <a:r>
                        <a:rPr lang="en-GB" sz="1600" dirty="0">
                          <a:solidFill>
                            <a:schemeClr val="tx1"/>
                          </a:solidFill>
                          <a:effectLst/>
                        </a:rPr>
                        <a:t>Young Carers</a:t>
                      </a:r>
                    </a:p>
                    <a:p>
                      <a:pPr>
                        <a:lnSpc>
                          <a:spcPct val="115000"/>
                        </a:lnSpc>
                        <a:spcAft>
                          <a:spcPts val="0"/>
                        </a:spcAft>
                      </a:pPr>
                      <a:r>
                        <a:rPr lang="en-GB" sz="1600" dirty="0">
                          <a:solidFill>
                            <a:schemeClr val="tx1"/>
                          </a:solidFill>
                          <a:effectLst/>
                        </a:rPr>
                        <a:t> </a:t>
                      </a:r>
                      <a:endParaRPr lang="en-GB" sz="1600" dirty="0">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251520" y="1247854"/>
            <a:ext cx="86586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itchFamily="34" charset="0"/>
                <a:cs typeface="Times New Roman" pitchFamily="18" charset="0"/>
              </a:rPr>
              <a:t>There are a number of services across education, health and social care that we can seek support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itchFamily="34" charset="0"/>
                <a:cs typeface="Times New Roman" pitchFamily="18" charset="0"/>
              </a:rPr>
              <a:t>guidance from. Referrals to these services will be made, where appropriate, with consent of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ea typeface="Calibri" pitchFamily="34" charset="0"/>
                <a:cs typeface="Times New Roman" pitchFamily="18" charset="0"/>
              </a:rPr>
              <a:t>parent/carer. The</a:t>
            </a:r>
            <a:r>
              <a:rPr kumimoji="0" lang="en-GB" altLang="en-US" sz="1600" b="0" i="0" u="none" strike="noStrike" cap="none" normalizeH="0" dirty="0">
                <a:ln>
                  <a:noFill/>
                </a:ln>
                <a:solidFill>
                  <a:schemeClr val="tx1"/>
                </a:solidFill>
                <a:effectLst/>
                <a:ea typeface="Calibri" pitchFamily="34" charset="0"/>
                <a:cs typeface="Times New Roman" pitchFamily="18" charset="0"/>
              </a:rPr>
              <a:t> table details some of the agencies that we work with:</a:t>
            </a:r>
            <a:endParaRPr kumimoji="0" lang="en-GB" altLang="en-US" sz="1600" b="0" i="0" u="none" strike="noStrike" cap="none" normalizeH="0" baseline="0" dirty="0">
              <a:ln>
                <a:noFill/>
              </a:ln>
              <a:solidFill>
                <a:schemeClr val="tx1"/>
              </a:solidFill>
              <a:effectLst/>
              <a:cs typeface="Arial" pitchFamily="34" charset="0"/>
            </a:endParaRPr>
          </a:p>
        </p:txBody>
      </p:sp>
      <p:sp>
        <p:nvSpPr>
          <p:cNvPr id="6" name="TextBox 5">
            <a:hlinkClick r:id="rId3"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95455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5" r="3878" b="27455"/>
          <a:stretch/>
        </p:blipFill>
        <p:spPr bwMode="auto">
          <a:xfrm>
            <a:off x="0" y="4844735"/>
            <a:ext cx="9144000" cy="201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188640"/>
            <a:ext cx="8640960" cy="830997"/>
          </a:xfrm>
          <a:prstGeom prst="rect">
            <a:avLst/>
          </a:prstGeom>
        </p:spPr>
        <p:txBody>
          <a:bodyPr wrap="square">
            <a:spAutoFit/>
          </a:bodyPr>
          <a:lstStyle/>
          <a:p>
            <a:r>
              <a:rPr lang="en-GB" sz="2400" b="1" dirty="0"/>
              <a:t>How will the school prepare and support my child to join the school, transfer to a new school or the next stage of education? </a:t>
            </a:r>
          </a:p>
        </p:txBody>
      </p:sp>
      <p:sp>
        <p:nvSpPr>
          <p:cNvPr id="3" name="Rectangle 2"/>
          <p:cNvSpPr/>
          <p:nvPr/>
        </p:nvSpPr>
        <p:spPr>
          <a:xfrm>
            <a:off x="251520" y="1035677"/>
            <a:ext cx="8640960" cy="5078313"/>
          </a:xfrm>
          <a:prstGeom prst="rect">
            <a:avLst/>
          </a:prstGeom>
        </p:spPr>
        <p:txBody>
          <a:bodyPr wrap="square">
            <a:spAutoFit/>
          </a:bodyPr>
          <a:lstStyle/>
          <a:p>
            <a:r>
              <a:rPr lang="en-GB" dirty="0"/>
              <a:t>All children are supported in moving between phases of their education whether it is when moving to a new teacher between academic years or moving between key stages. </a:t>
            </a:r>
          </a:p>
          <a:p>
            <a:endParaRPr lang="en-GB" dirty="0"/>
          </a:p>
          <a:p>
            <a:r>
              <a:rPr lang="en-GB" dirty="0"/>
              <a:t>There are two key stage transitions at Springfield Juniors – from year 2 to year 3 (Key Stage 1 to Key Stage 2) and from year 6 to year 7 (Key Stage 2 to Key Stage 3). </a:t>
            </a:r>
          </a:p>
          <a:p>
            <a:endParaRPr lang="en-GB" dirty="0"/>
          </a:p>
          <a:p>
            <a:r>
              <a:rPr lang="en-GB" dirty="0"/>
              <a:t>Teachers work together to plan and prepare pupils for these moves by ensuring that all information and records are passed on and by giving pupils opportunities to experience their new environment. </a:t>
            </a:r>
          </a:p>
          <a:p>
            <a:endParaRPr lang="en-GB" dirty="0"/>
          </a:p>
          <a:p>
            <a:r>
              <a:rPr lang="en-GB" dirty="0"/>
              <a:t>We work closely with the feeder and high schools to ensure an effective transition is planned and managed over several months. During any transition, the needs of our SEN pupils are considered and additional support is provided by our staff and/or outside agencies; this support is tailored to the needs of the individual child.</a:t>
            </a:r>
          </a:p>
          <a:p>
            <a:endParaRPr lang="en-GB" dirty="0"/>
          </a:p>
          <a:p>
            <a:r>
              <a:rPr lang="en-GB" dirty="0"/>
              <a:t>We will evaluate any SEND provision the child receives and inform the new school of this. When a pupil leaves during the academic year, we will ensure that records are forwarded in a safe and timely manner and liaise with the new school where appropriate.</a:t>
            </a:r>
          </a:p>
        </p:txBody>
      </p:sp>
      <p:sp>
        <p:nvSpPr>
          <p:cNvPr id="5" name="TextBox 4">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333667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8121" r="9420" b="22686"/>
          <a:stretch/>
        </p:blipFill>
        <p:spPr bwMode="auto">
          <a:xfrm>
            <a:off x="0" y="4869160"/>
            <a:ext cx="914400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2" name="Rectangle 1"/>
          <p:cNvSpPr/>
          <p:nvPr/>
        </p:nvSpPr>
        <p:spPr>
          <a:xfrm>
            <a:off x="179512" y="188640"/>
            <a:ext cx="5692905" cy="461665"/>
          </a:xfrm>
          <a:prstGeom prst="rect">
            <a:avLst/>
          </a:prstGeom>
        </p:spPr>
        <p:txBody>
          <a:bodyPr wrap="none">
            <a:spAutoFit/>
          </a:bodyPr>
          <a:lstStyle/>
          <a:p>
            <a:r>
              <a:rPr lang="en-GB" sz="2400" b="1" dirty="0"/>
              <a:t>How are parents involved with the school? </a:t>
            </a:r>
          </a:p>
        </p:txBody>
      </p:sp>
      <p:sp>
        <p:nvSpPr>
          <p:cNvPr id="3" name="Rectangle 2"/>
          <p:cNvSpPr/>
          <p:nvPr/>
        </p:nvSpPr>
        <p:spPr>
          <a:xfrm>
            <a:off x="332828" y="1062266"/>
            <a:ext cx="8568952" cy="5078313"/>
          </a:xfrm>
          <a:prstGeom prst="rect">
            <a:avLst/>
          </a:prstGeom>
        </p:spPr>
        <p:txBody>
          <a:bodyPr wrap="square">
            <a:spAutoFit/>
          </a:bodyPr>
          <a:lstStyle/>
          <a:p>
            <a:r>
              <a:rPr lang="en-GB" dirty="0"/>
              <a:t>Communication is extremely important and we aim to ensure that pupils and their parents/carers are kept informed. </a:t>
            </a:r>
          </a:p>
          <a:p>
            <a:endParaRPr lang="en-GB" dirty="0"/>
          </a:p>
          <a:p>
            <a:r>
              <a:rPr lang="en-GB" dirty="0"/>
              <a:t>We offer a number of occasions throughout the school year where pupil progress will be discussed such as termly reports, mentor meetings and parents’ evenings. </a:t>
            </a:r>
          </a:p>
          <a:p>
            <a:endParaRPr lang="en-GB" dirty="0"/>
          </a:p>
          <a:p>
            <a:r>
              <a:rPr lang="en-GB" dirty="0"/>
              <a:t>We also offer informal events such as tea afternoons, assemblies and showcases to allow the children to share their work and progress with parents/carers. We offer parents evening slots specifically with the SENDCo for children on the SEND register.</a:t>
            </a:r>
          </a:p>
          <a:p>
            <a:endParaRPr lang="en-GB" dirty="0"/>
          </a:p>
          <a:p>
            <a:r>
              <a:rPr lang="en-GB" dirty="0"/>
              <a:t>A parent can make a request to meet and discuss issues surrounding their child’s progress or needs with either their class teacher or </a:t>
            </a:r>
            <a:r>
              <a:rPr lang="en-GB" dirty="0" err="1"/>
              <a:t>SENDCo</a:t>
            </a:r>
            <a:r>
              <a:rPr lang="en-GB" dirty="0"/>
              <a:t> throughout the year. This can be requested via the school office or letter to the teacher. </a:t>
            </a:r>
          </a:p>
          <a:p>
            <a:endParaRPr lang="en-GB" dirty="0"/>
          </a:p>
          <a:p>
            <a:endParaRPr lang="en-GB" dirty="0"/>
          </a:p>
          <a:p>
            <a:r>
              <a:rPr lang="en-GB" b="1" dirty="0"/>
              <a:t>If a child needs an assessment that is additional to the normal classroom assessments, parental permission is always sought. Before referrals to outside agencies can be made, permission will also be sought.</a:t>
            </a:r>
          </a:p>
        </p:txBody>
      </p:sp>
      <p:sp>
        <p:nvSpPr>
          <p:cNvPr id="6" name="TextBox 5">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45850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09" y="476672"/>
            <a:ext cx="8784976" cy="830997"/>
          </a:xfrm>
          <a:prstGeom prst="rect">
            <a:avLst/>
          </a:prstGeom>
        </p:spPr>
        <p:txBody>
          <a:bodyPr wrap="square">
            <a:spAutoFit/>
          </a:bodyPr>
          <a:lstStyle/>
          <a:p>
            <a:r>
              <a:rPr lang="en-GB" sz="2400" b="1" dirty="0"/>
              <a:t>How will the school evaluate the effectiveness of the provision for pupils with SEND?</a:t>
            </a:r>
          </a:p>
        </p:txBody>
      </p:sp>
      <p:sp>
        <p:nvSpPr>
          <p:cNvPr id="6" name="Rectangle 5"/>
          <p:cNvSpPr/>
          <p:nvPr/>
        </p:nvSpPr>
        <p:spPr>
          <a:xfrm>
            <a:off x="327317" y="1916832"/>
            <a:ext cx="8712968" cy="2862322"/>
          </a:xfrm>
          <a:prstGeom prst="rect">
            <a:avLst/>
          </a:prstGeom>
        </p:spPr>
        <p:txBody>
          <a:bodyPr wrap="square">
            <a:spAutoFit/>
          </a:bodyPr>
          <a:lstStyle/>
          <a:p>
            <a:r>
              <a:rPr lang="en-GB" dirty="0"/>
              <a:t>We use a number of in-school measures to evaluate the effectiveness of provision for pupils with SEND. This includes:</a:t>
            </a:r>
          </a:p>
          <a:p>
            <a:endParaRPr lang="en-GB" dirty="0"/>
          </a:p>
          <a:p>
            <a:pPr marL="285750" indent="-285750">
              <a:buFontTx/>
              <a:buChar char="-"/>
            </a:pPr>
            <a:r>
              <a:rPr lang="en-GB" b="1" dirty="0"/>
              <a:t>Termly data tracking                                                    - Pupil Progress Meetings	</a:t>
            </a:r>
          </a:p>
          <a:p>
            <a:r>
              <a:rPr lang="en-GB" b="1" dirty="0"/>
              <a:t>-    Learning walks and lesson observations                  - Book and planning scrutiny;</a:t>
            </a:r>
          </a:p>
          <a:p>
            <a:pPr marL="285750" indent="-285750">
              <a:buFontTx/>
              <a:buChar char="-"/>
            </a:pPr>
            <a:r>
              <a:rPr lang="en-GB" b="1" dirty="0"/>
              <a:t>Pupil and parental input.</a:t>
            </a:r>
          </a:p>
          <a:p>
            <a:pPr marL="285750" indent="-285750">
              <a:buFontTx/>
              <a:buChar char="-"/>
            </a:pPr>
            <a:r>
              <a:rPr lang="en-GB" b="1" dirty="0"/>
              <a:t>Summative tracking of data</a:t>
            </a:r>
          </a:p>
          <a:p>
            <a:pPr marL="285750" indent="-285750">
              <a:buFontTx/>
              <a:buChar char="-"/>
            </a:pPr>
            <a:r>
              <a:rPr lang="en-GB" b="1" dirty="0"/>
              <a:t>Termly review of learning plans and passports</a:t>
            </a:r>
          </a:p>
          <a:p>
            <a:endParaRPr lang="en-GB" dirty="0"/>
          </a:p>
          <a:p>
            <a:endParaRPr lang="en-GB" dirty="0"/>
          </a:p>
        </p:txBody>
      </p:sp>
      <p:sp>
        <p:nvSpPr>
          <p:cNvPr id="10" name="TextBox 9">
            <a:hlinkClick r:id="rId3"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28812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55000"/>
                    </a14:imgEffect>
                  </a14:imgLayer>
                </a14:imgProps>
              </a:ext>
              <a:ext uri="{28A0092B-C50C-407E-A947-70E740481C1C}">
                <a14:useLocalDpi xmlns:a14="http://schemas.microsoft.com/office/drawing/2010/main" val="0"/>
              </a:ext>
            </a:extLst>
          </a:blip>
          <a:srcRect l="8121" r="9420" b="22686"/>
          <a:stretch/>
        </p:blipFill>
        <p:spPr bwMode="auto">
          <a:xfrm>
            <a:off x="0" y="4869160"/>
            <a:ext cx="914400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2" name="Rectangle 1"/>
          <p:cNvSpPr/>
          <p:nvPr/>
        </p:nvSpPr>
        <p:spPr>
          <a:xfrm>
            <a:off x="251520" y="260648"/>
            <a:ext cx="8640960" cy="830997"/>
          </a:xfrm>
          <a:prstGeom prst="rect">
            <a:avLst/>
          </a:prstGeom>
        </p:spPr>
        <p:txBody>
          <a:bodyPr wrap="square">
            <a:spAutoFit/>
          </a:bodyPr>
          <a:lstStyle/>
          <a:p>
            <a:r>
              <a:rPr lang="en-GB" sz="2400" b="1" dirty="0"/>
              <a:t>What if I am not happy with a decision or what is happening for my child? </a:t>
            </a:r>
          </a:p>
        </p:txBody>
      </p:sp>
      <p:sp>
        <p:nvSpPr>
          <p:cNvPr id="3" name="Rectangle 2"/>
          <p:cNvSpPr/>
          <p:nvPr/>
        </p:nvSpPr>
        <p:spPr>
          <a:xfrm>
            <a:off x="251520" y="1196752"/>
            <a:ext cx="8640960" cy="5355312"/>
          </a:xfrm>
          <a:prstGeom prst="rect">
            <a:avLst/>
          </a:prstGeom>
        </p:spPr>
        <p:txBody>
          <a:bodyPr wrap="square">
            <a:spAutoFit/>
          </a:bodyPr>
          <a:lstStyle/>
          <a:p>
            <a:endParaRPr lang="en-GB" dirty="0"/>
          </a:p>
          <a:p>
            <a:r>
              <a:rPr lang="en-GB" dirty="0"/>
              <a:t>At Springfield Juniors, we take any complaints very seriously and will always strive to do our best to resolve them. This is best achieved through open and honest meetings involving all relevant parties and where necessary, independent support. </a:t>
            </a:r>
          </a:p>
          <a:p>
            <a:endParaRPr lang="en-GB" dirty="0"/>
          </a:p>
          <a:p>
            <a:r>
              <a:rPr lang="en-GB" dirty="0"/>
              <a:t>The SENDIASS service can help, either by supporting parents at meetings or informing them of any further course of action that they can take. They can be contacted via the telephone helpline on (01473) 256210 or via following the link below:</a:t>
            </a:r>
          </a:p>
          <a:p>
            <a:r>
              <a:rPr lang="en-GB" dirty="0">
                <a:hlinkClick r:id="rId4"/>
              </a:rPr>
              <a:t>https://www.suffolk.gov.uk/children-families-and-learning/send-and-the-local-offer/sendiass/</a:t>
            </a:r>
            <a:endParaRPr lang="en-GB" dirty="0"/>
          </a:p>
          <a:p>
            <a:endParaRPr lang="en-GB" dirty="0"/>
          </a:p>
          <a:p>
            <a:endParaRPr lang="en-GB" dirty="0"/>
          </a:p>
          <a:p>
            <a:endParaRPr lang="en-GB" b="1" dirty="0"/>
          </a:p>
          <a:p>
            <a:endParaRPr lang="en-GB" b="1" dirty="0"/>
          </a:p>
          <a:p>
            <a:r>
              <a:rPr lang="en-GB" b="1" dirty="0"/>
              <a:t>If a parent/carer wishes to make a compliant about the SEND provision provided by our school they could do so in the following ways:</a:t>
            </a:r>
          </a:p>
          <a:p>
            <a:r>
              <a:rPr lang="en-GB" b="1" dirty="0"/>
              <a:t>- Speak with the class teacher or school office;</a:t>
            </a:r>
          </a:p>
          <a:p>
            <a:r>
              <a:rPr lang="en-GB" b="1" dirty="0"/>
              <a:t>- Write to or make an appointment with Head Teacher (Mrs Everitt);</a:t>
            </a:r>
          </a:p>
          <a:p>
            <a:r>
              <a:rPr lang="en-GB" b="1" dirty="0"/>
              <a:t>- Write to the Chair of Governors (</a:t>
            </a:r>
            <a:r>
              <a:rPr lang="en-GB" b="1" dirty="0" err="1"/>
              <a:t>Mrs.Kingsley</a:t>
            </a:r>
            <a:r>
              <a:rPr lang="en-GB" b="1" dirty="0"/>
              <a:t>) at the school address. </a:t>
            </a:r>
          </a:p>
        </p:txBody>
      </p:sp>
      <p:sp>
        <p:nvSpPr>
          <p:cNvPr id="6" name="TextBox 5">
            <a:hlinkClick r:id="rId5"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296590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5" name="TextBox 4"/>
          <p:cNvSpPr txBox="1"/>
          <p:nvPr/>
        </p:nvSpPr>
        <p:spPr>
          <a:xfrm>
            <a:off x="251520" y="241446"/>
            <a:ext cx="1124026" cy="584775"/>
          </a:xfrm>
          <a:prstGeom prst="rect">
            <a:avLst/>
          </a:prstGeom>
          <a:noFill/>
        </p:spPr>
        <p:txBody>
          <a:bodyPr wrap="none" rtlCol="0">
            <a:spAutoFit/>
          </a:bodyPr>
          <a:lstStyle/>
          <a:p>
            <a:r>
              <a:rPr lang="en-GB" sz="3200" b="1" dirty="0"/>
              <a:t>Aims </a:t>
            </a:r>
          </a:p>
        </p:txBody>
      </p:sp>
      <p:sp>
        <p:nvSpPr>
          <p:cNvPr id="7" name="TextBox 6"/>
          <p:cNvSpPr txBox="1"/>
          <p:nvPr/>
        </p:nvSpPr>
        <p:spPr>
          <a:xfrm>
            <a:off x="611560" y="5078750"/>
            <a:ext cx="184731" cy="461665"/>
          </a:xfrm>
          <a:prstGeom prst="rect">
            <a:avLst/>
          </a:prstGeom>
          <a:noFill/>
        </p:spPr>
        <p:txBody>
          <a:bodyPr wrap="none" rtlCol="0">
            <a:spAutoFit/>
          </a:bodyPr>
          <a:lstStyle/>
          <a:p>
            <a:endParaRPr lang="en-GB" sz="2400" dirty="0"/>
          </a:p>
        </p:txBody>
      </p:sp>
      <p:sp>
        <p:nvSpPr>
          <p:cNvPr id="2" name="TextBox 1">
            <a:extLst>
              <a:ext uri="{FF2B5EF4-FFF2-40B4-BE49-F238E27FC236}">
                <a16:creationId xmlns:a16="http://schemas.microsoft.com/office/drawing/2014/main" id="{CBFEBD0A-E9E9-4F53-B361-6C9FAEEFCF51}"/>
              </a:ext>
            </a:extLst>
          </p:cNvPr>
          <p:cNvSpPr txBox="1"/>
          <p:nvPr/>
        </p:nvSpPr>
        <p:spPr>
          <a:xfrm>
            <a:off x="296588" y="826221"/>
            <a:ext cx="8451876" cy="3802901"/>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To provide every opportunity for all of the pupils with Special Educational Needs within our school to achieve their potential. </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To raise the aspirations and expectations for all pupils with Special Educational Needs within the school. </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To take a personalised approach to learning, recognising that every individual has different needs and needs differing support to reach their potential. </a:t>
            </a:r>
          </a:p>
          <a:p>
            <a:pPr marL="342900" lvl="0" indent="-342900">
              <a:lnSpc>
                <a:spcPct val="115000"/>
              </a:lnSpc>
              <a:spcAft>
                <a:spcPts val="10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To ensure that all pupils with SEND are fully integrated in to the life of the school and take a full part in all activities and have an equal opportunity to represent the school in positions of responsibility within school and the wider community. </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We believe education is a partnership between the child, guardians and teacher so the views, thoughts and wishes of children and families will be actively sought and the planning and implementation of their support plan will be achieved collaboratively. </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Our provision will be underpinned by quality first teaching, planned and delivered by the class teacher, supported by teaching assistants in class and include targeted intervention support or external support and advice when required. </a:t>
            </a:r>
          </a:p>
        </p:txBody>
      </p:sp>
      <p:sp>
        <p:nvSpPr>
          <p:cNvPr id="10" name="TextBox 9">
            <a:extLst>
              <a:ext uri="{FF2B5EF4-FFF2-40B4-BE49-F238E27FC236}">
                <a16:creationId xmlns:a16="http://schemas.microsoft.com/office/drawing/2014/main" id="{5EDE82E4-8F06-4758-B4CD-AFA39D661A09}"/>
              </a:ext>
            </a:extLst>
          </p:cNvPr>
          <p:cNvSpPr txBox="1"/>
          <p:nvPr/>
        </p:nvSpPr>
        <p:spPr>
          <a:xfrm>
            <a:off x="166042" y="4898176"/>
            <a:ext cx="8870454" cy="1815882"/>
          </a:xfrm>
          <a:prstGeom prst="rect">
            <a:avLst/>
          </a:prstGeom>
          <a:noFill/>
        </p:spPr>
        <p:txBody>
          <a:bodyPr wrap="square">
            <a:spAutoFit/>
          </a:bodyPr>
          <a:lstStyle/>
          <a:p>
            <a:r>
              <a:rPr lang="en-GB" sz="1600" b="1" u="sng" dirty="0"/>
              <a:t>Legislation and guidance </a:t>
            </a:r>
          </a:p>
          <a:p>
            <a:r>
              <a:rPr lang="en-GB" sz="1200" dirty="0"/>
              <a:t>All schools:</a:t>
            </a:r>
          </a:p>
          <a:p>
            <a:r>
              <a:rPr lang="en-GB" sz="1200" dirty="0"/>
              <a:t>This policy and information report is based on the statutory Special Educational Needs and Disability (SEND) Code of Practice and the following legislation:</a:t>
            </a:r>
          </a:p>
          <a:p>
            <a:r>
              <a:rPr lang="en-GB" sz="1200" dirty="0"/>
              <a:t> - Part 3 of the Children and Families Act 2014, which sets out schools’ responsibilities for pupils with SEN and disabilities</a:t>
            </a:r>
          </a:p>
          <a:p>
            <a:r>
              <a:rPr lang="en-GB" sz="1200" dirty="0"/>
              <a:t> - The Special Educational Needs and Disability Regulations 2014, which set out schools’ responsibilities for education, health and care (EHC) plans, SEN co-ordinators (SENCOs) and the SEN information report </a:t>
            </a:r>
          </a:p>
          <a:p>
            <a:endParaRPr lang="en-GB" sz="1200" dirty="0"/>
          </a:p>
          <a:p>
            <a:r>
              <a:rPr lang="en-GB" sz="1200" dirty="0"/>
              <a:t>This policy also complies with our funding agreement and articles of association. </a:t>
            </a:r>
          </a:p>
        </p:txBody>
      </p:sp>
    </p:spTree>
    <p:extLst>
      <p:ext uri="{BB962C8B-B14F-4D97-AF65-F5344CB8AC3E}">
        <p14:creationId xmlns:p14="http://schemas.microsoft.com/office/powerpoint/2010/main" val="319168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8" t="10175" r="7601" b="3484"/>
          <a:stretch/>
        </p:blipFill>
        <p:spPr bwMode="auto">
          <a:xfrm>
            <a:off x="1619672" y="116632"/>
            <a:ext cx="6192687" cy="54738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298605" y="5790455"/>
            <a:ext cx="6834820" cy="461665"/>
          </a:xfrm>
          <a:prstGeom prst="rect">
            <a:avLst/>
          </a:prstGeom>
          <a:noFill/>
        </p:spPr>
        <p:txBody>
          <a:bodyPr wrap="none" rtlCol="0">
            <a:spAutoFit/>
          </a:bodyPr>
          <a:lstStyle/>
          <a:p>
            <a:pPr algn="ctr"/>
            <a:r>
              <a:rPr lang="en-US" sz="2400" b="1" dirty="0"/>
              <a:t>Click on the picture to access the Suffolk Local Offer </a:t>
            </a:r>
            <a:endParaRPr lang="en-GB" sz="2400" b="1" dirty="0"/>
          </a:p>
        </p:txBody>
      </p:sp>
      <p:sp>
        <p:nvSpPr>
          <p:cNvPr id="4" name="TextBox 3">
            <a:hlinkClick r:id="rId4"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307691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335360" y="5157192"/>
            <a:ext cx="4928592"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bg1">
                  <a:lumMod val="65000"/>
                </a:schemeClr>
              </a:solidFill>
            </a:endParaRPr>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8" t="3741" r="995" b="4871"/>
          <a:stretch/>
        </p:blipFill>
        <p:spPr bwMode="auto">
          <a:xfrm>
            <a:off x="6516216" y="188638"/>
            <a:ext cx="2492468" cy="57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07504" y="-92917"/>
            <a:ext cx="6408712" cy="1143000"/>
          </a:xfrm>
        </p:spPr>
        <p:txBody>
          <a:bodyPr>
            <a:normAutofit/>
          </a:bodyPr>
          <a:lstStyle/>
          <a:p>
            <a:r>
              <a:rPr lang="en-GB" sz="3200" b="1" dirty="0"/>
              <a:t>SEN information Report 2022 - 2023</a:t>
            </a:r>
          </a:p>
        </p:txBody>
      </p:sp>
      <p:sp>
        <p:nvSpPr>
          <p:cNvPr id="6" name="Rounded Rectangle 5">
            <a:hlinkClick r:id="rId3" action="ppaction://hlinksldjump"/>
          </p:cNvPr>
          <p:cNvSpPr/>
          <p:nvPr/>
        </p:nvSpPr>
        <p:spPr>
          <a:xfrm>
            <a:off x="251520" y="1268760"/>
            <a:ext cx="2796480" cy="720080"/>
          </a:xfrm>
          <a:prstGeom prst="roundRect">
            <a:avLst/>
          </a:prstGeom>
          <a:blipFill>
            <a:blip r:embed="rId4"/>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Who can I contact?</a:t>
            </a:r>
          </a:p>
        </p:txBody>
      </p:sp>
      <p:sp>
        <p:nvSpPr>
          <p:cNvPr id="10" name="Rounded Rectangle 9">
            <a:hlinkClick r:id="rId5" action="ppaction://hlinksldjump"/>
          </p:cNvPr>
          <p:cNvSpPr/>
          <p:nvPr/>
        </p:nvSpPr>
        <p:spPr>
          <a:xfrm>
            <a:off x="3200400" y="1268760"/>
            <a:ext cx="2796480" cy="720080"/>
          </a:xfrm>
          <a:prstGeom prst="roundRect">
            <a:avLst/>
          </a:prstGeom>
          <a:blipFill>
            <a:blip r:embed="rId6"/>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Kinds of SEN</a:t>
            </a:r>
          </a:p>
        </p:txBody>
      </p:sp>
      <p:sp>
        <p:nvSpPr>
          <p:cNvPr id="11" name="Rounded Rectangle 10">
            <a:hlinkClick r:id="rId7" action="ppaction://hlinksldjump"/>
          </p:cNvPr>
          <p:cNvSpPr/>
          <p:nvPr/>
        </p:nvSpPr>
        <p:spPr>
          <a:xfrm>
            <a:off x="6212204" y="1253006"/>
            <a:ext cx="2796480" cy="720080"/>
          </a:xfrm>
          <a:prstGeom prst="roundRect">
            <a:avLst/>
          </a:prstGeom>
          <a:blipFill>
            <a:blip r:embed="rId8"/>
            <a:stretch>
              <a:fillRect/>
            </a:stretch>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Approaches to teaching pupils with SEN</a:t>
            </a:r>
          </a:p>
        </p:txBody>
      </p:sp>
      <p:sp>
        <p:nvSpPr>
          <p:cNvPr id="12" name="Rounded Rectangle 11">
            <a:hlinkClick r:id="rId9" action="ppaction://hlinksldjump"/>
          </p:cNvPr>
          <p:cNvSpPr/>
          <p:nvPr/>
        </p:nvSpPr>
        <p:spPr>
          <a:xfrm>
            <a:off x="1665416" y="2204864"/>
            <a:ext cx="2796480" cy="720080"/>
          </a:xfrm>
          <a:prstGeom prst="roundRect">
            <a:avLst/>
          </a:prstGeom>
          <a:blipFill>
            <a:blip r:embed="rId10">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Matching the  Curriculum to pupil’s needs</a:t>
            </a:r>
          </a:p>
        </p:txBody>
      </p:sp>
      <p:sp>
        <p:nvSpPr>
          <p:cNvPr id="14" name="Rounded Rectangle 13">
            <a:hlinkClick r:id="rId11" action="ppaction://hlinksldjump"/>
          </p:cNvPr>
          <p:cNvSpPr/>
          <p:nvPr/>
        </p:nvSpPr>
        <p:spPr>
          <a:xfrm>
            <a:off x="4716016" y="2204864"/>
            <a:ext cx="2796480" cy="720080"/>
          </a:xfrm>
          <a:prstGeom prst="roundRect">
            <a:avLst/>
          </a:prstGeom>
          <a:blipFill>
            <a:blip r:embed="rId10"/>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Inclusivity</a:t>
            </a:r>
          </a:p>
        </p:txBody>
      </p:sp>
      <p:sp>
        <p:nvSpPr>
          <p:cNvPr id="15" name="Rounded Rectangle 14">
            <a:hlinkClick r:id="rId12" action="ppaction://hlinksldjump"/>
          </p:cNvPr>
          <p:cNvSpPr/>
          <p:nvPr/>
        </p:nvSpPr>
        <p:spPr>
          <a:xfrm>
            <a:off x="3221230" y="3140968"/>
            <a:ext cx="2796480" cy="720080"/>
          </a:xfrm>
          <a:prstGeom prst="roundRect">
            <a:avLst/>
          </a:prstGeom>
          <a:blipFill>
            <a:blip r:embed="rId4"/>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Family support worker</a:t>
            </a:r>
          </a:p>
        </p:txBody>
      </p:sp>
      <p:sp>
        <p:nvSpPr>
          <p:cNvPr id="16" name="Rounded Rectangle 15">
            <a:hlinkClick r:id="rId13" action="ppaction://hlinksldjump"/>
          </p:cNvPr>
          <p:cNvSpPr/>
          <p:nvPr/>
        </p:nvSpPr>
        <p:spPr>
          <a:xfrm>
            <a:off x="6186814" y="3140968"/>
            <a:ext cx="2796480" cy="720080"/>
          </a:xfrm>
          <a:prstGeom prst="roundRect">
            <a:avLst/>
          </a:prstGeom>
          <a:blipFill>
            <a:blip r:embed="rId6"/>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Assessing progress and support</a:t>
            </a:r>
          </a:p>
        </p:txBody>
      </p:sp>
      <p:sp>
        <p:nvSpPr>
          <p:cNvPr id="19" name="Rounded Rectangle 18">
            <a:hlinkClick r:id="rId14" action="ppaction://hlinksldjump"/>
          </p:cNvPr>
          <p:cNvSpPr/>
          <p:nvPr/>
        </p:nvSpPr>
        <p:spPr>
          <a:xfrm>
            <a:off x="243112" y="3146850"/>
            <a:ext cx="2796480" cy="720080"/>
          </a:xfrm>
          <a:prstGeom prst="roundRect">
            <a:avLst/>
          </a:prstGeom>
          <a:blipFill>
            <a:blip r:embed="rId8"/>
            <a:stretch>
              <a:fillRect/>
            </a:stretch>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Supporting emotional and social development </a:t>
            </a:r>
          </a:p>
        </p:txBody>
      </p:sp>
      <p:sp>
        <p:nvSpPr>
          <p:cNvPr id="20" name="Rounded Rectangle 19">
            <a:hlinkClick r:id="rId15" action="ppaction://hlinksldjump"/>
          </p:cNvPr>
          <p:cNvSpPr/>
          <p:nvPr/>
        </p:nvSpPr>
        <p:spPr>
          <a:xfrm>
            <a:off x="4698848" y="4077072"/>
            <a:ext cx="2796480" cy="720080"/>
          </a:xfrm>
          <a:prstGeom prst="roundRect">
            <a:avLst/>
          </a:prstGeom>
          <a:blipFill>
            <a:blip r:embed="rId10">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Transition</a:t>
            </a:r>
          </a:p>
        </p:txBody>
      </p:sp>
      <p:sp>
        <p:nvSpPr>
          <p:cNvPr id="21" name="Rounded Rectangle 20">
            <a:hlinkClick r:id="rId16" action="ppaction://hlinksldjump"/>
          </p:cNvPr>
          <p:cNvSpPr/>
          <p:nvPr/>
        </p:nvSpPr>
        <p:spPr>
          <a:xfrm>
            <a:off x="1665416" y="4077072"/>
            <a:ext cx="2796480" cy="720080"/>
          </a:xfrm>
          <a:prstGeom prst="roundRect">
            <a:avLst/>
          </a:prstGeom>
          <a:blipFill>
            <a:blip r:embed="rId10"/>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partnership with others </a:t>
            </a:r>
          </a:p>
        </p:txBody>
      </p:sp>
      <p:sp>
        <p:nvSpPr>
          <p:cNvPr id="22" name="Rounded Rectangle 21">
            <a:hlinkClick r:id="rId17" action="ppaction://hlinksldjump"/>
          </p:cNvPr>
          <p:cNvSpPr/>
          <p:nvPr/>
        </p:nvSpPr>
        <p:spPr>
          <a:xfrm>
            <a:off x="267176" y="5013176"/>
            <a:ext cx="2796480" cy="720080"/>
          </a:xfrm>
          <a:prstGeom prst="roundRect">
            <a:avLst/>
          </a:prstGeom>
          <a:blipFill>
            <a:blip r:embed="rId6"/>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Involving parents </a:t>
            </a:r>
          </a:p>
        </p:txBody>
      </p:sp>
      <p:sp>
        <p:nvSpPr>
          <p:cNvPr id="23" name="Rounded Rectangle 22">
            <a:hlinkClick r:id="rId18" action="ppaction://hlinksldjump"/>
          </p:cNvPr>
          <p:cNvSpPr/>
          <p:nvPr/>
        </p:nvSpPr>
        <p:spPr>
          <a:xfrm>
            <a:off x="3247028" y="5013176"/>
            <a:ext cx="2796480" cy="720080"/>
          </a:xfrm>
          <a:prstGeom prst="roundRect">
            <a:avLst/>
          </a:prstGeom>
          <a:blipFill>
            <a:blip r:embed="rId8"/>
            <a:stretch>
              <a:fillRect/>
            </a:stretch>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Effectiveness of Provision</a:t>
            </a:r>
          </a:p>
        </p:txBody>
      </p:sp>
      <p:sp>
        <p:nvSpPr>
          <p:cNvPr id="24" name="Rounded Rectangle 23">
            <a:hlinkClick r:id="rId19" action="ppaction://hlinksldjump"/>
          </p:cNvPr>
          <p:cNvSpPr/>
          <p:nvPr/>
        </p:nvSpPr>
        <p:spPr>
          <a:xfrm>
            <a:off x="6170110" y="5013176"/>
            <a:ext cx="2796480" cy="720080"/>
          </a:xfrm>
          <a:prstGeom prst="roundRect">
            <a:avLst/>
          </a:prstGeom>
          <a:blipFill>
            <a:blip r:embed="rId4"/>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Expressing any concerns</a:t>
            </a:r>
          </a:p>
        </p:txBody>
      </p:sp>
      <p:sp>
        <p:nvSpPr>
          <p:cNvPr id="25" name="Rounded Rectangle 24">
            <a:hlinkClick r:id="rId20" action="ppaction://hlinksldjump"/>
          </p:cNvPr>
          <p:cNvSpPr/>
          <p:nvPr/>
        </p:nvSpPr>
        <p:spPr>
          <a:xfrm>
            <a:off x="3278904" y="5866875"/>
            <a:ext cx="2796480" cy="720080"/>
          </a:xfrm>
          <a:prstGeom prst="roundRect">
            <a:avLst/>
          </a:prstGeom>
          <a:blipFill>
            <a:blip r:embed="rId10"/>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Suffolk Local Offer</a:t>
            </a:r>
          </a:p>
        </p:txBody>
      </p:sp>
    </p:spTree>
    <p:extLst>
      <p:ext uri="{BB962C8B-B14F-4D97-AF65-F5344CB8AC3E}">
        <p14:creationId xmlns:p14="http://schemas.microsoft.com/office/powerpoint/2010/main" val="417296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5" name="TextBox 4"/>
          <p:cNvSpPr txBox="1"/>
          <p:nvPr/>
        </p:nvSpPr>
        <p:spPr>
          <a:xfrm>
            <a:off x="251520" y="241446"/>
            <a:ext cx="6130011" cy="584775"/>
          </a:xfrm>
          <a:prstGeom prst="rect">
            <a:avLst/>
          </a:prstGeom>
          <a:noFill/>
        </p:spPr>
        <p:txBody>
          <a:bodyPr wrap="none" rtlCol="0">
            <a:spAutoFit/>
          </a:bodyPr>
          <a:lstStyle/>
          <a:p>
            <a:r>
              <a:rPr lang="en-US" sz="3200" b="1" dirty="0"/>
              <a:t>Who can I contact for information?</a:t>
            </a:r>
            <a:endParaRPr lang="en-GB" sz="3200" b="1" dirty="0"/>
          </a:p>
        </p:txBody>
      </p:sp>
      <p:sp>
        <p:nvSpPr>
          <p:cNvPr id="6" name="Rectangle 5"/>
          <p:cNvSpPr/>
          <p:nvPr/>
        </p:nvSpPr>
        <p:spPr>
          <a:xfrm>
            <a:off x="280044" y="846128"/>
            <a:ext cx="8612435" cy="3970318"/>
          </a:xfrm>
          <a:prstGeom prst="rect">
            <a:avLst/>
          </a:prstGeom>
        </p:spPr>
        <p:txBody>
          <a:bodyPr wrap="square">
            <a:spAutoFit/>
          </a:bodyPr>
          <a:lstStyle/>
          <a:p>
            <a:r>
              <a:rPr lang="en-GB" b="1" i="1" dirty="0"/>
              <a:t>Your child’s class teacher is the first point of contact for any initial concerns.</a:t>
            </a:r>
          </a:p>
          <a:p>
            <a:endParaRPr lang="en-GB" b="1" i="1" dirty="0"/>
          </a:p>
          <a:p>
            <a:r>
              <a:rPr lang="en-GB" b="1" dirty="0"/>
              <a:t>Following this, please contact:</a:t>
            </a:r>
          </a:p>
          <a:p>
            <a:endParaRPr lang="en-GB" b="1" dirty="0"/>
          </a:p>
          <a:p>
            <a:r>
              <a:rPr lang="en-GB" b="1" dirty="0"/>
              <a:t>Year group Leaders: 	Year 3 – Ms Whitmore</a:t>
            </a:r>
          </a:p>
          <a:p>
            <a:r>
              <a:rPr lang="en-GB" b="1" dirty="0"/>
              <a:t>                                                     Year 4 – Mrs Lynch</a:t>
            </a:r>
          </a:p>
          <a:p>
            <a:r>
              <a:rPr lang="en-GB" b="1" dirty="0"/>
              <a:t>                                                     Year 5 – Miss Mower</a:t>
            </a:r>
          </a:p>
          <a:p>
            <a:r>
              <a:rPr lang="en-GB" b="1" dirty="0"/>
              <a:t>                                                     Year 6 – Mrs Romer-Lee</a:t>
            </a:r>
          </a:p>
          <a:p>
            <a:endParaRPr lang="en-US" b="1" dirty="0"/>
          </a:p>
          <a:p>
            <a:r>
              <a:rPr lang="en-GB" b="1" dirty="0"/>
              <a:t>SENDCO: Miss Gaffer</a:t>
            </a:r>
          </a:p>
          <a:p>
            <a:endParaRPr lang="en-GB" b="1" dirty="0"/>
          </a:p>
          <a:p>
            <a:r>
              <a:rPr lang="en-GB" b="1" dirty="0"/>
              <a:t>Family support worker: Mr D </a:t>
            </a:r>
            <a:r>
              <a:rPr lang="en-GB" b="1" dirty="0" err="1"/>
              <a:t>Rycraft</a:t>
            </a:r>
            <a:endParaRPr lang="en-GB" b="1" dirty="0"/>
          </a:p>
          <a:p>
            <a:endParaRPr lang="en-GB" b="1" dirty="0"/>
          </a:p>
          <a:p>
            <a:r>
              <a:rPr lang="en-GB" b="1" dirty="0" err="1"/>
              <a:t>Headteacher</a:t>
            </a:r>
            <a:r>
              <a:rPr lang="en-GB" b="1" dirty="0"/>
              <a:t>: Mrs Everitt</a:t>
            </a:r>
          </a:p>
        </p:txBody>
      </p:sp>
      <p:sp>
        <p:nvSpPr>
          <p:cNvPr id="7" name="TextBox 6"/>
          <p:cNvSpPr txBox="1"/>
          <p:nvPr/>
        </p:nvSpPr>
        <p:spPr>
          <a:xfrm>
            <a:off x="611560" y="5078750"/>
            <a:ext cx="7409849" cy="1569660"/>
          </a:xfrm>
          <a:prstGeom prst="rect">
            <a:avLst/>
          </a:prstGeom>
          <a:noFill/>
        </p:spPr>
        <p:txBody>
          <a:bodyPr wrap="none" rtlCol="0">
            <a:spAutoFit/>
          </a:bodyPr>
          <a:lstStyle/>
          <a:p>
            <a:r>
              <a:rPr lang="en-US" sz="2400" dirty="0"/>
              <a:t>Contact or visit the school office to make an appointment </a:t>
            </a:r>
          </a:p>
          <a:p>
            <a:endParaRPr lang="en-US" sz="2400" dirty="0"/>
          </a:p>
          <a:p>
            <a:r>
              <a:rPr lang="en-US" sz="2400" dirty="0"/>
              <a:t>T: 01473 741300</a:t>
            </a:r>
          </a:p>
          <a:p>
            <a:r>
              <a:rPr lang="en-US" sz="2400" dirty="0"/>
              <a:t>E: admin@springfieldjuniors.net</a:t>
            </a:r>
            <a:endParaRPr lang="en-GB" sz="2400" dirty="0"/>
          </a:p>
        </p:txBody>
      </p:sp>
      <p:sp>
        <p:nvSpPr>
          <p:cNvPr id="8" name="TextBox 7">
            <a:hlinkClick r:id="rId3"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76663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5" name="TextBox 4"/>
          <p:cNvSpPr txBox="1"/>
          <p:nvPr/>
        </p:nvSpPr>
        <p:spPr>
          <a:xfrm>
            <a:off x="251520" y="241446"/>
            <a:ext cx="4677434" cy="584775"/>
          </a:xfrm>
          <a:prstGeom prst="rect">
            <a:avLst/>
          </a:prstGeom>
          <a:noFill/>
        </p:spPr>
        <p:txBody>
          <a:bodyPr wrap="none" rtlCol="0">
            <a:spAutoFit/>
          </a:bodyPr>
          <a:lstStyle/>
          <a:p>
            <a:r>
              <a:rPr lang="en-GB" sz="3200" b="1" dirty="0"/>
              <a:t>Roles and Responsibilities </a:t>
            </a:r>
          </a:p>
        </p:txBody>
      </p:sp>
      <p:graphicFrame>
        <p:nvGraphicFramePr>
          <p:cNvPr id="2" name="Table 2">
            <a:extLst>
              <a:ext uri="{FF2B5EF4-FFF2-40B4-BE49-F238E27FC236}">
                <a16:creationId xmlns:a16="http://schemas.microsoft.com/office/drawing/2014/main" id="{C6A22A95-A169-448C-A826-56AD01471A25}"/>
              </a:ext>
            </a:extLst>
          </p:cNvPr>
          <p:cNvGraphicFramePr>
            <a:graphicFrameLocks noGrp="1"/>
          </p:cNvGraphicFramePr>
          <p:nvPr>
            <p:extLst>
              <p:ext uri="{D42A27DB-BD31-4B8C-83A1-F6EECF244321}">
                <p14:modId xmlns:p14="http://schemas.microsoft.com/office/powerpoint/2010/main" val="3772590413"/>
              </p:ext>
            </p:extLst>
          </p:nvPr>
        </p:nvGraphicFramePr>
        <p:xfrm>
          <a:off x="359532" y="1096113"/>
          <a:ext cx="8424936" cy="4767111"/>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1904784435"/>
                    </a:ext>
                  </a:extLst>
                </a:gridCol>
                <a:gridCol w="4212468">
                  <a:extLst>
                    <a:ext uri="{9D8B030D-6E8A-4147-A177-3AD203B41FA5}">
                      <a16:colId xmlns:a16="http://schemas.microsoft.com/office/drawing/2014/main" val="2852635825"/>
                    </a:ext>
                  </a:extLst>
                </a:gridCol>
              </a:tblGrid>
              <a:tr h="1660191">
                <a:tc rowSpan="3">
                  <a:txBody>
                    <a:bodyPr/>
                    <a:lstStyle/>
                    <a:p>
                      <a:r>
                        <a:rPr lang="en-GB" sz="1200" b="1" dirty="0">
                          <a:solidFill>
                            <a:schemeClr val="tx1"/>
                          </a:solidFill>
                        </a:rPr>
                        <a:t>The SENCo</a:t>
                      </a:r>
                    </a:p>
                    <a:p>
                      <a:r>
                        <a:rPr lang="en-GB" sz="1200" b="0" dirty="0">
                          <a:solidFill>
                            <a:schemeClr val="tx1"/>
                          </a:solidFill>
                        </a:rPr>
                        <a:t>They will: </a:t>
                      </a:r>
                    </a:p>
                    <a:p>
                      <a:r>
                        <a:rPr lang="en-GB" sz="1200" b="0" dirty="0">
                          <a:solidFill>
                            <a:schemeClr val="tx1"/>
                          </a:solidFill>
                        </a:rPr>
                        <a:t> - Work with the headteacher and SEN governor to determine the strategic development of the SEN policy and provision in the school </a:t>
                      </a:r>
                    </a:p>
                    <a:p>
                      <a:r>
                        <a:rPr lang="en-GB" sz="1200" b="0" dirty="0">
                          <a:solidFill>
                            <a:schemeClr val="tx1"/>
                          </a:solidFill>
                        </a:rPr>
                        <a:t> - Have day-to-day responsibility for the operation of this SEN policy and the co-ordination of specific provision made to support individual pupils with SEN, including those who have EHC plans </a:t>
                      </a:r>
                    </a:p>
                    <a:p>
                      <a:r>
                        <a:rPr lang="en-GB" sz="1200" b="0" dirty="0">
                          <a:solidFill>
                            <a:schemeClr val="tx1"/>
                          </a:solidFill>
                        </a:rPr>
                        <a:t> - Provide professional guidance to colleagues and work with staff, parents, and other agencies to ensure that pupils with SEN receive appropriate support and high-quality teaching </a:t>
                      </a:r>
                    </a:p>
                    <a:p>
                      <a:r>
                        <a:rPr lang="en-GB" sz="1200" b="0" dirty="0">
                          <a:solidFill>
                            <a:schemeClr val="tx1"/>
                          </a:solidFill>
                        </a:rPr>
                        <a:t> - Advise on the graduated approach to providing SEN support </a:t>
                      </a:r>
                    </a:p>
                    <a:p>
                      <a:r>
                        <a:rPr lang="en-GB" sz="1200" b="0" dirty="0">
                          <a:solidFill>
                            <a:schemeClr val="tx1"/>
                          </a:solidFill>
                        </a:rPr>
                        <a:t> - Advise on the deployment of the school’s delegated budget and other resources to meet pupils’ needs effectively </a:t>
                      </a:r>
                    </a:p>
                    <a:p>
                      <a:r>
                        <a:rPr lang="en-GB" sz="1200" b="0" dirty="0">
                          <a:solidFill>
                            <a:schemeClr val="tx1"/>
                          </a:solidFill>
                        </a:rPr>
                        <a:t> - Be the point of contact for external agencies, especially the local authority and its support services </a:t>
                      </a:r>
                    </a:p>
                    <a:p>
                      <a:r>
                        <a:rPr lang="en-GB" sz="1200" b="0" dirty="0">
                          <a:solidFill>
                            <a:schemeClr val="tx1"/>
                          </a:solidFill>
                        </a:rPr>
                        <a:t> - Liaise with potential next providers of education to ensure that the school meets its responsibilities under the Equality Act 2010 with regard to reasonable adjustments and access arrangements </a:t>
                      </a:r>
                    </a:p>
                    <a:p>
                      <a:r>
                        <a:rPr lang="en-GB" sz="1200" b="0" dirty="0">
                          <a:solidFill>
                            <a:schemeClr val="tx1"/>
                          </a:solidFill>
                        </a:rPr>
                        <a:t> - Ensure the school keeps the records of all pupils with SEN up to date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chemeClr val="tx1"/>
                          </a:solidFill>
                        </a:rPr>
                        <a:t>Class Teachers:</a:t>
                      </a:r>
                    </a:p>
                    <a:p>
                      <a:r>
                        <a:rPr lang="en-GB" sz="1200" b="0" dirty="0">
                          <a:solidFill>
                            <a:schemeClr val="tx1"/>
                          </a:solidFill>
                        </a:rPr>
                        <a:t>Each class teacher is responsible for: </a:t>
                      </a:r>
                    </a:p>
                    <a:p>
                      <a:r>
                        <a:rPr lang="en-GB" sz="1200" b="0" dirty="0">
                          <a:solidFill>
                            <a:schemeClr val="tx1"/>
                          </a:solidFill>
                        </a:rPr>
                        <a:t> - The progress and development of every pupil in their class </a:t>
                      </a:r>
                    </a:p>
                    <a:p>
                      <a:r>
                        <a:rPr lang="en-GB" sz="1200" b="0" dirty="0">
                          <a:solidFill>
                            <a:schemeClr val="tx1"/>
                          </a:solidFill>
                        </a:rPr>
                        <a:t> - Working closely with any teaching assistants or specialist staff to plan and assess the impact of support and interventions and how they can be linked to classroom teaching </a:t>
                      </a:r>
                    </a:p>
                    <a:p>
                      <a:r>
                        <a:rPr lang="en-GB" sz="1200" b="0" dirty="0">
                          <a:solidFill>
                            <a:schemeClr val="tx1"/>
                          </a:solidFill>
                        </a:rPr>
                        <a:t> - Working with the SENCO to review each pupil’s progress and development and decide on any changes to provision </a:t>
                      </a:r>
                    </a:p>
                    <a:p>
                      <a:r>
                        <a:rPr lang="en-GB" sz="1200" b="0" dirty="0">
                          <a:solidFill>
                            <a:schemeClr val="tx1"/>
                          </a:solidFill>
                        </a:rPr>
                        <a:t> - Ensuring they follow this SEN policy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689800"/>
                  </a:ext>
                </a:extLst>
              </a:tr>
              <a:tr h="1135920">
                <a:tc vMerge="1">
                  <a:txBody>
                    <a:bodyPr/>
                    <a:lstStyle/>
                    <a:p>
                      <a:endParaRPr lang="en-GB" dirty="0"/>
                    </a:p>
                  </a:txBody>
                  <a:tcPr/>
                </a:tc>
                <a:tc>
                  <a:txBody>
                    <a:bodyPr/>
                    <a:lstStyle/>
                    <a:p>
                      <a:r>
                        <a:rPr lang="en-GB" sz="1200" b="1" dirty="0"/>
                        <a:t>Headteacher:</a:t>
                      </a:r>
                    </a:p>
                    <a:p>
                      <a:pPr lvl="0"/>
                      <a:r>
                        <a:rPr lang="en-US" sz="1200" kern="1200" dirty="0">
                          <a:solidFill>
                            <a:schemeClr val="dk1"/>
                          </a:solidFill>
                          <a:effectLst/>
                          <a:latin typeface="+mn-lt"/>
                          <a:ea typeface="+mn-ea"/>
                          <a:cs typeface="+mn-cs"/>
                        </a:rPr>
                        <a:t>- Work with the SENCO and SEN governor to determine the strategic development of the SEN policy and provision within the school </a:t>
                      </a:r>
                      <a:endParaRPr lang="en-GB"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 Have overall responsibility for the provision and progress of learners with SEN and/or a disability  </a:t>
                      </a:r>
                      <a:endParaRPr lang="en-GB"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851313"/>
                  </a:ext>
                </a:extLst>
              </a:tr>
              <a:tr h="1841031">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The SEN Governor: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 Help to raise awareness of SEN issues at governing board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 Monitor the quality and effectiveness of SEN and disability provision within the school and update the governing board on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 Work with the headteacher and SENCO to determine the strategic development of the SEN policy and provision in the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280145"/>
                  </a:ext>
                </a:extLst>
              </a:tr>
            </a:tbl>
          </a:graphicData>
        </a:graphic>
      </p:graphicFrame>
      <p:sp>
        <p:nvSpPr>
          <p:cNvPr id="3" name="TextBox 2">
            <a:extLst>
              <a:ext uri="{FF2B5EF4-FFF2-40B4-BE49-F238E27FC236}">
                <a16:creationId xmlns:a16="http://schemas.microsoft.com/office/drawing/2014/main" id="{4DFF6ACA-4781-4F2F-A83C-3615203A7923}"/>
              </a:ext>
            </a:extLst>
          </p:cNvPr>
          <p:cNvSpPr txBox="1"/>
          <p:nvPr/>
        </p:nvSpPr>
        <p:spPr>
          <a:xfrm>
            <a:off x="396210" y="6133116"/>
            <a:ext cx="8417434" cy="646331"/>
          </a:xfrm>
          <a:prstGeom prst="rect">
            <a:avLst/>
          </a:prstGeom>
          <a:noFill/>
        </p:spPr>
        <p:txBody>
          <a:bodyPr wrap="none" rtlCol="0">
            <a:spAutoFit/>
          </a:bodyPr>
          <a:lstStyle/>
          <a:p>
            <a:pPr algn="ctr"/>
            <a:r>
              <a:rPr lang="en-GB" dirty="0"/>
              <a:t>This policy and information report will be reviewed by the SENDCo on a yearly basis and</a:t>
            </a:r>
          </a:p>
          <a:p>
            <a:pPr algn="ctr"/>
            <a:r>
              <a:rPr lang="en-GB" dirty="0"/>
              <a:t> approved by the governing body.</a:t>
            </a:r>
          </a:p>
        </p:txBody>
      </p:sp>
    </p:spTree>
    <p:extLst>
      <p:ext uri="{BB962C8B-B14F-4D97-AF65-F5344CB8AC3E}">
        <p14:creationId xmlns:p14="http://schemas.microsoft.com/office/powerpoint/2010/main" val="304662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5" r="8841" b="26546"/>
          <a:stretch/>
        </p:blipFill>
        <p:spPr bwMode="auto">
          <a:xfrm>
            <a:off x="953" y="4869160"/>
            <a:ext cx="9144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5" name="TextBox 4"/>
          <p:cNvSpPr txBox="1"/>
          <p:nvPr/>
        </p:nvSpPr>
        <p:spPr>
          <a:xfrm>
            <a:off x="251520" y="241446"/>
            <a:ext cx="2681568" cy="584775"/>
          </a:xfrm>
          <a:prstGeom prst="rect">
            <a:avLst/>
          </a:prstGeom>
          <a:noFill/>
        </p:spPr>
        <p:txBody>
          <a:bodyPr wrap="none" rtlCol="0">
            <a:spAutoFit/>
          </a:bodyPr>
          <a:lstStyle/>
          <a:p>
            <a:r>
              <a:rPr lang="en-US" sz="3200" b="1" dirty="0"/>
              <a:t>What is SEND?</a:t>
            </a:r>
            <a:endParaRPr lang="en-GB" sz="3200" b="1" dirty="0"/>
          </a:p>
        </p:txBody>
      </p:sp>
      <p:sp>
        <p:nvSpPr>
          <p:cNvPr id="2" name="Rectangle 1"/>
          <p:cNvSpPr/>
          <p:nvPr/>
        </p:nvSpPr>
        <p:spPr>
          <a:xfrm>
            <a:off x="251520" y="980728"/>
            <a:ext cx="8568952" cy="5078313"/>
          </a:xfrm>
          <a:prstGeom prst="rect">
            <a:avLst/>
          </a:prstGeom>
        </p:spPr>
        <p:txBody>
          <a:bodyPr wrap="square">
            <a:spAutoFit/>
          </a:bodyPr>
          <a:lstStyle/>
          <a:p>
            <a:r>
              <a:rPr lang="en-GB" dirty="0"/>
              <a:t>A student with SEND will be recorded in one of three categories: </a:t>
            </a:r>
          </a:p>
          <a:p>
            <a:endParaRPr lang="en-GB" dirty="0"/>
          </a:p>
          <a:p>
            <a:r>
              <a:rPr lang="en-GB" dirty="0"/>
              <a:t>• </a:t>
            </a:r>
            <a:r>
              <a:rPr lang="en-GB" b="1" dirty="0"/>
              <a:t>Educational Health Care Plan. </a:t>
            </a:r>
            <a:r>
              <a:rPr lang="en-GB" dirty="0"/>
              <a:t>Students who have more complex needs have a Education, Health and Care Plan (EHCP). Specific in class support via teaching assistants will be attached to the majority of these students. Many will receive targeted 1 to 1 and small group support. Each student will also have a passport to success which gives information about them, and a learning plan which records the plan in place, and their progress towards targets.</a:t>
            </a:r>
          </a:p>
          <a:p>
            <a:endParaRPr lang="en-GB" dirty="0"/>
          </a:p>
          <a:p>
            <a:r>
              <a:rPr lang="en-GB" dirty="0"/>
              <a:t>• </a:t>
            </a:r>
            <a:r>
              <a:rPr lang="en-GB" b="1" dirty="0"/>
              <a:t>SEND Support. </a:t>
            </a:r>
            <a:r>
              <a:rPr lang="en-GB" dirty="0"/>
              <a:t>Students with a diagnosed additional need. These students are not necessarily supported directly by teaching assistants in the classroom, but may have access to some targeted 1 to 1 and small group support. Ultimately, students will be supported via quality first teaching with appropriately differentiated work. These students will need a passport to success to detail their target areas.</a:t>
            </a:r>
          </a:p>
          <a:p>
            <a:endParaRPr lang="en-GB" dirty="0"/>
          </a:p>
          <a:p>
            <a:r>
              <a:rPr lang="en-GB" dirty="0"/>
              <a:t>• </a:t>
            </a:r>
            <a:r>
              <a:rPr lang="en-GB" b="1" dirty="0"/>
              <a:t>School Aware (Cause for Concern) </a:t>
            </a:r>
            <a:r>
              <a:rPr lang="en-GB" dirty="0"/>
              <a:t>Students without a diagnosed additional need but who teachers may need to be aware of as these students may require additional support via quality first teaching</a:t>
            </a:r>
          </a:p>
        </p:txBody>
      </p:sp>
      <p:sp>
        <p:nvSpPr>
          <p:cNvPr id="3" name="TextBox 2">
            <a:hlinkClick r:id="rId3"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236868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6632"/>
            <a:ext cx="5156989" cy="584775"/>
          </a:xfrm>
          <a:prstGeom prst="rect">
            <a:avLst/>
          </a:prstGeom>
          <a:noFill/>
        </p:spPr>
        <p:txBody>
          <a:bodyPr wrap="none" rtlCol="0">
            <a:spAutoFit/>
          </a:bodyPr>
          <a:lstStyle/>
          <a:p>
            <a:r>
              <a:rPr lang="en-US" sz="3200" b="1" dirty="0"/>
              <a:t>What kinds of SEN are there?</a:t>
            </a:r>
            <a:endParaRPr lang="en-GB" sz="3200" b="1" dirty="0"/>
          </a:p>
        </p:txBody>
      </p:sp>
      <p:graphicFrame>
        <p:nvGraphicFramePr>
          <p:cNvPr id="5" name="Table 4"/>
          <p:cNvGraphicFramePr>
            <a:graphicFrameLocks noGrp="1"/>
          </p:cNvGraphicFramePr>
          <p:nvPr>
            <p:extLst>
              <p:ext uri="{D42A27DB-BD31-4B8C-83A1-F6EECF244321}">
                <p14:modId xmlns:p14="http://schemas.microsoft.com/office/powerpoint/2010/main" val="2938430216"/>
              </p:ext>
            </p:extLst>
          </p:nvPr>
        </p:nvGraphicFramePr>
        <p:xfrm>
          <a:off x="187649" y="722330"/>
          <a:ext cx="8568952" cy="5936700"/>
        </p:xfrm>
        <a:graphic>
          <a:graphicData uri="http://schemas.openxmlformats.org/drawingml/2006/table">
            <a:tbl>
              <a:tblPr firstRow="1" firstCol="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2470510">
                <a:tc>
                  <a:txBody>
                    <a:bodyPr/>
                    <a:lstStyle/>
                    <a:p>
                      <a:pPr algn="ctr">
                        <a:lnSpc>
                          <a:spcPct val="115000"/>
                        </a:lnSpc>
                        <a:spcAft>
                          <a:spcPts val="0"/>
                        </a:spcAft>
                      </a:pPr>
                      <a:r>
                        <a:rPr lang="en-GB" sz="1300" u="sng" dirty="0">
                          <a:solidFill>
                            <a:schemeClr val="tx1"/>
                          </a:solidFill>
                          <a:effectLst/>
                        </a:rPr>
                        <a:t>Communication and Interaction</a:t>
                      </a:r>
                    </a:p>
                    <a:p>
                      <a:pPr algn="ctr">
                        <a:lnSpc>
                          <a:spcPct val="115000"/>
                        </a:lnSpc>
                        <a:spcAft>
                          <a:spcPts val="0"/>
                        </a:spcAft>
                      </a:pPr>
                      <a:endParaRPr lang="en-GB" sz="1300" u="sng" dirty="0">
                        <a:solidFill>
                          <a:schemeClr val="tx1"/>
                        </a:solidFill>
                        <a:effectLst/>
                      </a:endParaRPr>
                    </a:p>
                    <a:p>
                      <a:pPr algn="l">
                        <a:lnSpc>
                          <a:spcPct val="115000"/>
                        </a:lnSpc>
                        <a:spcAft>
                          <a:spcPts val="0"/>
                        </a:spcAft>
                      </a:pPr>
                      <a:r>
                        <a:rPr lang="en-GB" sz="1300" dirty="0">
                          <a:solidFill>
                            <a:schemeClr val="tx1"/>
                          </a:solidFill>
                          <a:effectLst/>
                        </a:rPr>
                        <a:t>Children may experience difficulties in one or more of the following areas: </a:t>
                      </a:r>
                    </a:p>
                    <a:p>
                      <a:pPr algn="l">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Speech, language and communication needs (SLCN)</a:t>
                      </a:r>
                    </a:p>
                    <a:p>
                      <a:pPr algn="l">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 Receptive language/understanding</a:t>
                      </a:r>
                    </a:p>
                    <a:p>
                      <a:pPr algn="l">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 Expressive language/speech</a:t>
                      </a:r>
                    </a:p>
                    <a:p>
                      <a:pPr algn="l">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ASD, including Asperger’s Syndrome and autism</a:t>
                      </a:r>
                    </a:p>
                    <a:p>
                      <a:pPr>
                        <a:lnSpc>
                          <a:spcPct val="115000"/>
                        </a:lnSpc>
                        <a:spcAft>
                          <a:spcPts val="0"/>
                        </a:spcAft>
                      </a:pPr>
                      <a:r>
                        <a:rPr lang="en-GB" sz="1300" dirty="0">
                          <a:effectLst/>
                        </a:rPr>
                        <a:t> </a:t>
                      </a:r>
                      <a:endParaRPr lang="en-GB" sz="1300" dirty="0">
                        <a:effectLst/>
                        <a:latin typeface="Calibri"/>
                        <a:ea typeface="Calibri"/>
                        <a:cs typeface="Times New Roman"/>
                      </a:endParaRPr>
                    </a:p>
                  </a:txBody>
                  <a:tcPr marL="55001" marR="55001" marT="0" marB="0">
                    <a:solidFill>
                      <a:schemeClr val="accent2">
                        <a:lumMod val="40000"/>
                        <a:lumOff val="60000"/>
                      </a:schemeClr>
                    </a:solidFill>
                  </a:tcPr>
                </a:tc>
                <a:tc>
                  <a:txBody>
                    <a:bodyPr/>
                    <a:lstStyle/>
                    <a:p>
                      <a:pPr algn="ctr">
                        <a:lnSpc>
                          <a:spcPct val="115000"/>
                        </a:lnSpc>
                        <a:spcAft>
                          <a:spcPts val="0"/>
                        </a:spcAft>
                      </a:pPr>
                      <a:r>
                        <a:rPr lang="en-GB" sz="1300" u="sng" dirty="0">
                          <a:solidFill>
                            <a:schemeClr val="tx1"/>
                          </a:solidFill>
                          <a:effectLst/>
                        </a:rPr>
                        <a:t>Cognition and Learning </a:t>
                      </a:r>
                    </a:p>
                    <a:p>
                      <a:pPr algn="ctr">
                        <a:lnSpc>
                          <a:spcPct val="115000"/>
                        </a:lnSpc>
                        <a:spcAft>
                          <a:spcPts val="0"/>
                        </a:spcAft>
                      </a:pPr>
                      <a:endParaRPr lang="en-GB" sz="1300" u="sng" dirty="0">
                        <a:solidFill>
                          <a:schemeClr val="tx1"/>
                        </a:solidFill>
                        <a:effectLst/>
                      </a:endParaRPr>
                    </a:p>
                    <a:p>
                      <a:pPr>
                        <a:lnSpc>
                          <a:spcPct val="115000"/>
                        </a:lnSpc>
                        <a:spcAft>
                          <a:spcPts val="0"/>
                        </a:spcAft>
                      </a:pPr>
                      <a:r>
                        <a:rPr lang="en-GB" sz="1300" dirty="0">
                          <a:solidFill>
                            <a:schemeClr val="tx1"/>
                          </a:solidFill>
                          <a:effectLst/>
                        </a:rPr>
                        <a:t>Children may experience difficulties in one or more of the following areas: </a:t>
                      </a:r>
                    </a:p>
                    <a:p>
                      <a:pPr>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Children who learn at a slower pace than their peers, even with appropriate differentiation. </a:t>
                      </a:r>
                    </a:p>
                    <a:p>
                      <a:pPr>
                        <a:lnSpc>
                          <a:spcPct val="115000"/>
                        </a:lnSpc>
                        <a:spcAft>
                          <a:spcPts val="0"/>
                        </a:spcAft>
                      </a:pPr>
                      <a:r>
                        <a:rPr lang="en-GB" sz="1300" dirty="0">
                          <a:solidFill>
                            <a:schemeClr val="tx1"/>
                          </a:solidFill>
                          <a:effectLst/>
                        </a:rPr>
                        <a:t>- Moderate learning difficulties (MLD).</a:t>
                      </a:r>
                    </a:p>
                    <a:p>
                      <a:pPr>
                        <a:lnSpc>
                          <a:spcPct val="115000"/>
                        </a:lnSpc>
                        <a:spcAft>
                          <a:spcPts val="0"/>
                        </a:spcAft>
                      </a:pPr>
                      <a:r>
                        <a:rPr lang="en-GB" sz="1300" dirty="0">
                          <a:solidFill>
                            <a:schemeClr val="tx1"/>
                          </a:solidFill>
                          <a:effectLst/>
                        </a:rPr>
                        <a:t>- Severe learning difficulties (SLD)</a:t>
                      </a:r>
                    </a:p>
                    <a:p>
                      <a:pPr>
                        <a:lnSpc>
                          <a:spcPct val="115000"/>
                        </a:lnSpc>
                        <a:spcAft>
                          <a:spcPts val="0"/>
                        </a:spcAft>
                      </a:pPr>
                      <a:r>
                        <a:rPr lang="en-GB" sz="1300" dirty="0">
                          <a:solidFill>
                            <a:schemeClr val="tx1"/>
                          </a:solidFill>
                          <a:effectLst/>
                        </a:rPr>
                        <a:t>- Profound and multiple learning difficulties (PMLD)</a:t>
                      </a:r>
                    </a:p>
                    <a:p>
                      <a:pPr>
                        <a:lnSpc>
                          <a:spcPct val="115000"/>
                        </a:lnSpc>
                        <a:spcAft>
                          <a:spcPts val="0"/>
                        </a:spcAft>
                      </a:pPr>
                      <a:r>
                        <a:rPr lang="en-GB" sz="1300" dirty="0">
                          <a:solidFill>
                            <a:schemeClr val="tx1"/>
                          </a:solidFill>
                          <a:effectLst/>
                        </a:rPr>
                        <a:t>-  Specific learning difficulties (</a:t>
                      </a:r>
                      <a:r>
                        <a:rPr lang="en-GB" sz="1300" dirty="0" err="1">
                          <a:solidFill>
                            <a:schemeClr val="tx1"/>
                          </a:solidFill>
                          <a:effectLst/>
                        </a:rPr>
                        <a:t>SpLD</a:t>
                      </a:r>
                      <a:r>
                        <a:rPr lang="en-GB" sz="1300" dirty="0">
                          <a:solidFill>
                            <a:schemeClr val="tx1"/>
                          </a:solidFill>
                          <a:effectLst/>
                        </a:rPr>
                        <a:t>) -dyslexia, dyscalculia and dyspraxia. </a:t>
                      </a:r>
                    </a:p>
                    <a:p>
                      <a:pPr>
                        <a:lnSpc>
                          <a:spcPct val="115000"/>
                        </a:lnSpc>
                        <a:spcAft>
                          <a:spcPts val="0"/>
                        </a:spcAft>
                      </a:pPr>
                      <a:endParaRPr lang="en-GB" sz="1300" dirty="0">
                        <a:solidFill>
                          <a:schemeClr val="tx1"/>
                        </a:solidFill>
                        <a:effectLst/>
                        <a:latin typeface="Calibri"/>
                        <a:ea typeface="Calibri"/>
                        <a:cs typeface="Times New Roman"/>
                      </a:endParaRPr>
                    </a:p>
                  </a:txBody>
                  <a:tcPr marL="55001" marR="55001" marT="0" marB="0">
                    <a:solidFill>
                      <a:schemeClr val="accent3">
                        <a:lumMod val="40000"/>
                        <a:lumOff val="60000"/>
                      </a:schemeClr>
                    </a:solidFill>
                  </a:tcPr>
                </a:tc>
                <a:extLst>
                  <a:ext uri="{0D108BD9-81ED-4DB2-BD59-A6C34878D82A}">
                    <a16:rowId xmlns:a16="http://schemas.microsoft.com/office/drawing/2014/main" val="10000"/>
                  </a:ext>
                </a:extLst>
              </a:tr>
              <a:tr h="3216042">
                <a:tc>
                  <a:txBody>
                    <a:bodyPr/>
                    <a:lstStyle/>
                    <a:p>
                      <a:pPr algn="ctr">
                        <a:lnSpc>
                          <a:spcPct val="115000"/>
                        </a:lnSpc>
                        <a:spcAft>
                          <a:spcPts val="0"/>
                        </a:spcAft>
                      </a:pPr>
                      <a:r>
                        <a:rPr lang="en-GB" sz="1300" u="sng" dirty="0">
                          <a:solidFill>
                            <a:schemeClr val="tx1"/>
                          </a:solidFill>
                          <a:effectLst/>
                        </a:rPr>
                        <a:t>Social, Emotional, Mental Health Difficulties</a:t>
                      </a:r>
                    </a:p>
                    <a:p>
                      <a:pPr>
                        <a:lnSpc>
                          <a:spcPct val="115000"/>
                        </a:lnSpc>
                        <a:spcAft>
                          <a:spcPts val="0"/>
                        </a:spcAft>
                      </a:pPr>
                      <a:r>
                        <a:rPr lang="en-GB" sz="1300" dirty="0">
                          <a:solidFill>
                            <a:schemeClr val="tx1"/>
                          </a:solidFill>
                          <a:effectLst/>
                        </a:rPr>
                        <a:t>Children may experience difficulties in one or more of the following areas: </a:t>
                      </a:r>
                    </a:p>
                    <a:p>
                      <a:pPr>
                        <a:lnSpc>
                          <a:spcPct val="115000"/>
                        </a:lnSpc>
                        <a:spcAft>
                          <a:spcPts val="0"/>
                        </a:spcAft>
                      </a:pPr>
                      <a:r>
                        <a:rPr lang="en-GB" sz="1300" dirty="0">
                          <a:solidFill>
                            <a:schemeClr val="tx1"/>
                          </a:solidFill>
                          <a:effectLst/>
                        </a:rPr>
                        <a:t>Becoming withdrawn or isolated or displaying challenging, disruptive or disturbing behaviour. These behaviours may reflect underlying mental health difficulties such as:</a:t>
                      </a:r>
                    </a:p>
                    <a:p>
                      <a:pPr>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Anxiety or depression, self-harming, substance misuse, eating disorders or physical symptoms that are medically unexplained. </a:t>
                      </a:r>
                    </a:p>
                    <a:p>
                      <a:pPr>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 Attention deficit disorder (ADD),</a:t>
                      </a:r>
                    </a:p>
                    <a:p>
                      <a:pPr>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 Attention deficit hyperactive disorder (ADHD) </a:t>
                      </a:r>
                    </a:p>
                    <a:p>
                      <a:pPr>
                        <a:lnSpc>
                          <a:spcPct val="115000"/>
                        </a:lnSpc>
                        <a:spcAft>
                          <a:spcPts val="0"/>
                        </a:spcAft>
                      </a:pPr>
                      <a:r>
                        <a:rPr lang="en-US" sz="1300" dirty="0">
                          <a:solidFill>
                            <a:schemeClr val="tx1"/>
                          </a:solidFill>
                          <a:effectLst/>
                        </a:rPr>
                        <a:t>-</a:t>
                      </a:r>
                      <a:r>
                        <a:rPr lang="en-US" sz="1300" baseline="0" dirty="0">
                          <a:solidFill>
                            <a:schemeClr val="tx1"/>
                          </a:solidFill>
                          <a:effectLst/>
                        </a:rPr>
                        <a:t> </a:t>
                      </a:r>
                      <a:r>
                        <a:rPr lang="en-GB" sz="1300" dirty="0">
                          <a:solidFill>
                            <a:schemeClr val="tx1"/>
                          </a:solidFill>
                          <a:effectLst/>
                        </a:rPr>
                        <a:t> Attachment disorder </a:t>
                      </a:r>
                      <a:endParaRPr lang="en-GB" sz="1300" dirty="0">
                        <a:solidFill>
                          <a:schemeClr val="tx1"/>
                        </a:solidFill>
                        <a:effectLst/>
                        <a:latin typeface="Calibri"/>
                        <a:ea typeface="Calibri"/>
                        <a:cs typeface="Times New Roman"/>
                      </a:endParaRPr>
                    </a:p>
                  </a:txBody>
                  <a:tcPr marL="55001" marR="55001" marT="0" marB="0">
                    <a:solidFill>
                      <a:schemeClr val="accent1">
                        <a:lumMod val="40000"/>
                        <a:lumOff val="60000"/>
                      </a:schemeClr>
                    </a:solidFill>
                  </a:tcPr>
                </a:tc>
                <a:tc>
                  <a:txBody>
                    <a:bodyPr/>
                    <a:lstStyle/>
                    <a:p>
                      <a:pPr algn="ctr">
                        <a:lnSpc>
                          <a:spcPct val="115000"/>
                        </a:lnSpc>
                        <a:spcAft>
                          <a:spcPts val="0"/>
                        </a:spcAft>
                      </a:pPr>
                      <a:r>
                        <a:rPr lang="en-GB" sz="1300" b="1" u="sng" dirty="0">
                          <a:effectLst/>
                        </a:rPr>
                        <a:t>Sensory and/or Physical Needs</a:t>
                      </a:r>
                    </a:p>
                    <a:p>
                      <a:pPr>
                        <a:lnSpc>
                          <a:spcPct val="115000"/>
                        </a:lnSpc>
                        <a:spcAft>
                          <a:spcPts val="0"/>
                        </a:spcAft>
                      </a:pPr>
                      <a:r>
                        <a:rPr lang="en-GB" sz="1300" b="1" u="none" dirty="0">
                          <a:effectLst/>
                        </a:rPr>
                        <a:t>Children may experience difficulties in one or more of the following areas:</a:t>
                      </a:r>
                    </a:p>
                    <a:p>
                      <a:pPr>
                        <a:lnSpc>
                          <a:spcPct val="115000"/>
                        </a:lnSpc>
                        <a:spcAft>
                          <a:spcPts val="0"/>
                        </a:spcAft>
                      </a:pPr>
                      <a:r>
                        <a:rPr lang="en-US" sz="1300" b="1" u="none" dirty="0">
                          <a:effectLst/>
                        </a:rPr>
                        <a:t>-</a:t>
                      </a:r>
                      <a:r>
                        <a:rPr lang="en-US" sz="1300" b="1" u="none" baseline="0" dirty="0">
                          <a:effectLst/>
                        </a:rPr>
                        <a:t> </a:t>
                      </a:r>
                      <a:r>
                        <a:rPr lang="en-GB" sz="1300" b="1" u="none" dirty="0">
                          <a:effectLst/>
                        </a:rPr>
                        <a:t>Vision impairment (VI)</a:t>
                      </a:r>
                    </a:p>
                    <a:p>
                      <a:pPr>
                        <a:lnSpc>
                          <a:spcPct val="115000"/>
                        </a:lnSpc>
                        <a:spcAft>
                          <a:spcPts val="0"/>
                        </a:spcAft>
                      </a:pPr>
                      <a:r>
                        <a:rPr lang="en-US" sz="1300" b="1" u="none" dirty="0">
                          <a:effectLst/>
                        </a:rPr>
                        <a:t>-</a:t>
                      </a:r>
                      <a:r>
                        <a:rPr lang="en-US" sz="1300" b="1" u="none" baseline="0" dirty="0">
                          <a:effectLst/>
                        </a:rPr>
                        <a:t> </a:t>
                      </a:r>
                      <a:r>
                        <a:rPr lang="en-GB" sz="1300" b="1" u="none" dirty="0">
                          <a:effectLst/>
                        </a:rPr>
                        <a:t> Hearing impairment (HI) </a:t>
                      </a:r>
                    </a:p>
                    <a:p>
                      <a:pPr>
                        <a:lnSpc>
                          <a:spcPct val="115000"/>
                        </a:lnSpc>
                        <a:spcAft>
                          <a:spcPts val="0"/>
                        </a:spcAft>
                      </a:pPr>
                      <a:r>
                        <a:rPr lang="en-US" sz="1300" b="1" u="none" dirty="0">
                          <a:effectLst/>
                        </a:rPr>
                        <a:t>-</a:t>
                      </a:r>
                      <a:r>
                        <a:rPr lang="en-US" sz="1300" b="1" u="none" baseline="0" dirty="0">
                          <a:effectLst/>
                        </a:rPr>
                        <a:t> </a:t>
                      </a:r>
                      <a:r>
                        <a:rPr lang="en-GB" sz="1300" b="1" u="none" dirty="0">
                          <a:effectLst/>
                        </a:rPr>
                        <a:t> A multi-sensory impairment (MSI) </a:t>
                      </a:r>
                    </a:p>
                    <a:p>
                      <a:pPr>
                        <a:lnSpc>
                          <a:spcPct val="115000"/>
                        </a:lnSpc>
                        <a:spcAft>
                          <a:spcPts val="0"/>
                        </a:spcAft>
                      </a:pPr>
                      <a:r>
                        <a:rPr lang="en-US" sz="1300" b="1" u="none" dirty="0">
                          <a:effectLst/>
                        </a:rPr>
                        <a:t>-</a:t>
                      </a:r>
                      <a:r>
                        <a:rPr lang="en-US" sz="1300" b="1" u="none" baseline="0" dirty="0">
                          <a:effectLst/>
                        </a:rPr>
                        <a:t> </a:t>
                      </a:r>
                      <a:r>
                        <a:rPr lang="en-GB" sz="1300" b="1" u="none" dirty="0">
                          <a:effectLst/>
                        </a:rPr>
                        <a:t> Physical disability (PD)</a:t>
                      </a:r>
                    </a:p>
                    <a:p>
                      <a:pPr>
                        <a:lnSpc>
                          <a:spcPct val="115000"/>
                        </a:lnSpc>
                        <a:spcAft>
                          <a:spcPts val="0"/>
                        </a:spcAft>
                      </a:pPr>
                      <a:r>
                        <a:rPr lang="en-GB" sz="1300" dirty="0">
                          <a:effectLst/>
                        </a:rPr>
                        <a:t> </a:t>
                      </a:r>
                    </a:p>
                    <a:p>
                      <a:pPr>
                        <a:lnSpc>
                          <a:spcPct val="115000"/>
                        </a:lnSpc>
                        <a:spcAft>
                          <a:spcPts val="0"/>
                        </a:spcAft>
                      </a:pPr>
                      <a:r>
                        <a:rPr lang="en-GB" sz="1300" dirty="0">
                          <a:effectLst/>
                        </a:rPr>
                        <a:t> </a:t>
                      </a:r>
                      <a:endParaRPr lang="en-GB" sz="1300" dirty="0">
                        <a:effectLst/>
                        <a:latin typeface="Calibri"/>
                        <a:ea typeface="Calibri"/>
                        <a:cs typeface="Times New Roman"/>
                      </a:endParaRPr>
                    </a:p>
                  </a:txBody>
                  <a:tcPr marL="55001" marR="55001" marT="0" marB="0"/>
                </a:tc>
                <a:extLst>
                  <a:ext uri="{0D108BD9-81ED-4DB2-BD59-A6C34878D82A}">
                    <a16:rowId xmlns:a16="http://schemas.microsoft.com/office/drawing/2014/main" val="10001"/>
                  </a:ext>
                </a:extLst>
              </a:tr>
            </a:tbl>
          </a:graphicData>
        </a:graphic>
      </p:graphicFrame>
      <p:sp>
        <p:nvSpPr>
          <p:cNvPr id="4" name="TextBox 3">
            <a:hlinkClick r:id="rId3" action="ppaction://hlinksldjump"/>
          </p:cNvPr>
          <p:cNvSpPr txBox="1"/>
          <p:nvPr/>
        </p:nvSpPr>
        <p:spPr>
          <a:xfrm>
            <a:off x="6948264" y="6243785"/>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52350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8121" r="9420" b="22686"/>
          <a:stretch/>
        </p:blipFill>
        <p:spPr bwMode="auto">
          <a:xfrm>
            <a:off x="0" y="4869160"/>
            <a:ext cx="914400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sp>
        <p:nvSpPr>
          <p:cNvPr id="2" name="Rectangle 1"/>
          <p:cNvSpPr/>
          <p:nvPr/>
        </p:nvSpPr>
        <p:spPr>
          <a:xfrm>
            <a:off x="395536" y="801469"/>
            <a:ext cx="8640960" cy="3693319"/>
          </a:xfrm>
          <a:prstGeom prst="rect">
            <a:avLst/>
          </a:prstGeom>
        </p:spPr>
        <p:txBody>
          <a:bodyPr wrap="square">
            <a:spAutoFit/>
          </a:bodyPr>
          <a:lstStyle/>
          <a:p>
            <a:r>
              <a:rPr lang="en-GB" dirty="0"/>
              <a:t>The school provides a </a:t>
            </a:r>
            <a:r>
              <a:rPr lang="en-GB" sz="2000" b="1" dirty="0"/>
              <a:t>graduated response </a:t>
            </a:r>
            <a:r>
              <a:rPr lang="en-GB" dirty="0"/>
              <a:t>to each child dependent on their level of need. These are often referred to as ‘waves of intervention’. </a:t>
            </a:r>
          </a:p>
          <a:p>
            <a:endParaRPr lang="en-GB" dirty="0"/>
          </a:p>
          <a:p>
            <a:r>
              <a:rPr lang="en-GB" b="1" dirty="0"/>
              <a:t>Wave 1: High quality teaching through differentiation.</a:t>
            </a:r>
          </a:p>
          <a:p>
            <a:r>
              <a:rPr lang="en-GB" b="1" dirty="0"/>
              <a:t>Wave 2: Small group support/interventions for those pupils who are working below age related expectations.</a:t>
            </a:r>
          </a:p>
          <a:p>
            <a:r>
              <a:rPr lang="en-GB" b="1" dirty="0"/>
              <a:t>Wave 3: Focused individualised programmes for pupils working well below age related expectations.</a:t>
            </a:r>
          </a:p>
          <a:p>
            <a:endParaRPr lang="en-GB" dirty="0"/>
          </a:p>
          <a:p>
            <a:r>
              <a:rPr lang="en-GB" dirty="0"/>
              <a:t>Most of the time, children will have their learning needs met through high quality first teaching within their class. Sometimes, a child may require provision that is additional to or different from their peers. The child’s individual needs will be carefully considered and targeted additional support will be offered.</a:t>
            </a:r>
          </a:p>
        </p:txBody>
      </p:sp>
      <p:sp>
        <p:nvSpPr>
          <p:cNvPr id="3" name="Rectangle 2"/>
          <p:cNvSpPr/>
          <p:nvPr/>
        </p:nvSpPr>
        <p:spPr>
          <a:xfrm>
            <a:off x="395536" y="188640"/>
            <a:ext cx="8424936" cy="523220"/>
          </a:xfrm>
          <a:prstGeom prst="rect">
            <a:avLst/>
          </a:prstGeom>
        </p:spPr>
        <p:txBody>
          <a:bodyPr wrap="square">
            <a:spAutoFit/>
          </a:bodyPr>
          <a:lstStyle/>
          <a:p>
            <a:r>
              <a:rPr lang="en-GB" sz="2800" b="1" dirty="0"/>
              <a:t>What is the approach to teaching pupils with SEND?</a:t>
            </a:r>
          </a:p>
        </p:txBody>
      </p:sp>
      <p:sp>
        <p:nvSpPr>
          <p:cNvPr id="6" name="TextBox 5">
            <a:hlinkClick r:id="rId4" action="ppaction://hlinksldjump"/>
          </p:cNvPr>
          <p:cNvSpPr txBox="1"/>
          <p:nvPr/>
        </p:nvSpPr>
        <p:spPr>
          <a:xfrm>
            <a:off x="7278514" y="6337711"/>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105489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4939" y="1628800"/>
            <a:ext cx="184730" cy="646331"/>
          </a:xfrm>
          <a:prstGeom prst="rect">
            <a:avLst/>
          </a:prstGeom>
          <a:noFill/>
        </p:spPr>
        <p:txBody>
          <a:bodyPr wrap="none" rtlCol="0">
            <a:spAutoFit/>
          </a:bodyPr>
          <a:lstStyle/>
          <a:p>
            <a:pPr algn="ctr"/>
            <a:endParaRPr lang="en-GB" sz="3600" dirty="0"/>
          </a:p>
        </p:txBody>
      </p:sp>
      <p:graphicFrame>
        <p:nvGraphicFramePr>
          <p:cNvPr id="2" name="Table 1">
            <a:extLst>
              <a:ext uri="{FF2B5EF4-FFF2-40B4-BE49-F238E27FC236}">
                <a16:creationId xmlns:a16="http://schemas.microsoft.com/office/drawing/2014/main" id="{49DAF8DD-3095-4A1F-999E-FDC510884F5E}"/>
              </a:ext>
            </a:extLst>
          </p:cNvPr>
          <p:cNvGraphicFramePr>
            <a:graphicFrameLocks noGrp="1"/>
          </p:cNvGraphicFramePr>
          <p:nvPr>
            <p:extLst>
              <p:ext uri="{D42A27DB-BD31-4B8C-83A1-F6EECF244321}">
                <p14:modId xmlns:p14="http://schemas.microsoft.com/office/powerpoint/2010/main" val="2306844865"/>
              </p:ext>
            </p:extLst>
          </p:nvPr>
        </p:nvGraphicFramePr>
        <p:xfrm>
          <a:off x="132450" y="138698"/>
          <a:ext cx="8784977" cy="6437810"/>
        </p:xfrm>
        <a:graphic>
          <a:graphicData uri="http://schemas.openxmlformats.org/drawingml/2006/table">
            <a:tbl>
              <a:tblPr firstRow="1" firstCol="1" bandRow="1">
                <a:tableStyleId>{5C22544A-7EE6-4342-B048-85BDC9FD1C3A}</a:tableStyleId>
              </a:tblPr>
              <a:tblGrid>
                <a:gridCol w="887746">
                  <a:extLst>
                    <a:ext uri="{9D8B030D-6E8A-4147-A177-3AD203B41FA5}">
                      <a16:colId xmlns:a16="http://schemas.microsoft.com/office/drawing/2014/main" val="1432928627"/>
                    </a:ext>
                  </a:extLst>
                </a:gridCol>
                <a:gridCol w="2022692">
                  <a:extLst>
                    <a:ext uri="{9D8B030D-6E8A-4147-A177-3AD203B41FA5}">
                      <a16:colId xmlns:a16="http://schemas.microsoft.com/office/drawing/2014/main" val="2431706610"/>
                    </a:ext>
                  </a:extLst>
                </a:gridCol>
                <a:gridCol w="2075214">
                  <a:extLst>
                    <a:ext uri="{9D8B030D-6E8A-4147-A177-3AD203B41FA5}">
                      <a16:colId xmlns:a16="http://schemas.microsoft.com/office/drawing/2014/main" val="3370750353"/>
                    </a:ext>
                  </a:extLst>
                </a:gridCol>
                <a:gridCol w="1896523">
                  <a:extLst>
                    <a:ext uri="{9D8B030D-6E8A-4147-A177-3AD203B41FA5}">
                      <a16:colId xmlns:a16="http://schemas.microsoft.com/office/drawing/2014/main" val="4293612914"/>
                    </a:ext>
                  </a:extLst>
                </a:gridCol>
                <a:gridCol w="1902802">
                  <a:extLst>
                    <a:ext uri="{9D8B030D-6E8A-4147-A177-3AD203B41FA5}">
                      <a16:colId xmlns:a16="http://schemas.microsoft.com/office/drawing/2014/main" val="2400372342"/>
                    </a:ext>
                  </a:extLst>
                </a:gridCol>
              </a:tblGrid>
              <a:tr h="303227">
                <a:tc>
                  <a:txBody>
                    <a:bodyPr/>
                    <a:lstStyle/>
                    <a:p>
                      <a:pPr>
                        <a:lnSpc>
                          <a:spcPct val="100000"/>
                        </a:lnSpc>
                        <a:spcAft>
                          <a:spcPts val="0"/>
                        </a:spcAft>
                      </a:pPr>
                      <a:r>
                        <a:rPr lang="en-GB" sz="900" u="none" strike="noStrike">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900" u="sng">
                          <a:effectLst/>
                        </a:rPr>
                        <a:t>Communication and Interaction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900" u="sng">
                          <a:effectLst/>
                        </a:rPr>
                        <a:t>Cognition and Learning</a:t>
                      </a:r>
                      <a:endParaRPr lang="en-GB" sz="900">
                        <a:effectLst/>
                      </a:endParaRPr>
                    </a:p>
                    <a:p>
                      <a:pPr algn="ctr">
                        <a:lnSpc>
                          <a:spcPct val="100000"/>
                        </a:lnSpc>
                        <a:spcAft>
                          <a:spcPts val="0"/>
                        </a:spcAft>
                      </a:pPr>
                      <a:r>
                        <a:rPr lang="en-GB" sz="900" u="none" strike="noStrike">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900" u="sng">
                          <a:effectLst/>
                        </a:rPr>
                        <a:t>Social, Emotional and Mental Health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900" u="sng">
                          <a:effectLst/>
                        </a:rPr>
                        <a:t>Sensory and Physical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extLst>
                  <a:ext uri="{0D108BD9-81ED-4DB2-BD59-A6C34878D82A}">
                    <a16:rowId xmlns:a16="http://schemas.microsoft.com/office/drawing/2014/main" val="399180100"/>
                  </a:ext>
                </a:extLst>
              </a:tr>
              <a:tr h="669166">
                <a:tc>
                  <a:txBody>
                    <a:bodyPr/>
                    <a:lstStyle/>
                    <a:p>
                      <a:pPr>
                        <a:lnSpc>
                          <a:spcPct val="100000"/>
                        </a:lnSpc>
                        <a:spcAft>
                          <a:spcPts val="0"/>
                        </a:spcAft>
                      </a:pPr>
                      <a:r>
                        <a:rPr lang="en-GB" sz="900" u="none" strike="noStrike">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Speech Impairment, EAL, Social communication disorder, Autism, Selective Mutism, Tourettes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Global Developmental Delay, Autism, Dyslexia, Dyscalculia, Dyspraxia, working memory </a:t>
                      </a:r>
                    </a:p>
                    <a:p>
                      <a:pPr algn="ct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Anxiety disorder, ADD, ADHD, Obsessive compulsive disorder, Oppositional defiance disorder, Conduct disorder, Foetal alcohol syndrome, Self-harming, Eating disorders, depression, post-traumatic stress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Visual Impairment, Hearing Impairment, Multi-sensory Impairment, Physical disability, medical conditions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extLst>
                  <a:ext uri="{0D108BD9-81ED-4DB2-BD59-A6C34878D82A}">
                    <a16:rowId xmlns:a16="http://schemas.microsoft.com/office/drawing/2014/main" val="849610987"/>
                  </a:ext>
                </a:extLst>
              </a:tr>
              <a:tr h="2078907">
                <a:tc>
                  <a:txBody>
                    <a:bodyPr/>
                    <a:lstStyle/>
                    <a:p>
                      <a:pPr algn="ctr">
                        <a:lnSpc>
                          <a:spcPct val="100000"/>
                        </a:lnSpc>
                        <a:spcAft>
                          <a:spcPts val="0"/>
                        </a:spcAft>
                      </a:pPr>
                      <a:r>
                        <a:rPr lang="en-GB" sz="900" u="sng" dirty="0">
                          <a:effectLst/>
                        </a:rPr>
                        <a:t>Wave 1</a:t>
                      </a:r>
                      <a:endParaRPr lang="en-GB" sz="900" dirty="0">
                        <a:effectLst/>
                      </a:endParaRPr>
                    </a:p>
                    <a:p>
                      <a:pPr algn="ctr">
                        <a:lnSpc>
                          <a:spcPct val="100000"/>
                        </a:lnSpc>
                        <a:spcAft>
                          <a:spcPts val="0"/>
                        </a:spcAft>
                      </a:pPr>
                      <a:r>
                        <a:rPr lang="en-GB" sz="900" dirty="0">
                          <a:effectLst/>
                        </a:rPr>
                        <a:t>Quality First Teaching which caters for all pupils</a:t>
                      </a:r>
                    </a:p>
                    <a:p>
                      <a:pPr algn="ctr">
                        <a:lnSpc>
                          <a:spcPct val="100000"/>
                        </a:lnSpc>
                        <a:spcAft>
                          <a:spcPts val="0"/>
                        </a:spcAft>
                      </a:pPr>
                      <a:r>
                        <a:rPr lang="en-GB" sz="900" u="none" strike="noStrike" dirty="0">
                          <a:effectLst/>
                        </a:rPr>
                        <a:t> </a:t>
                      </a:r>
                      <a:endParaRPr lang="en-GB" sz="900" dirty="0">
                        <a:effectLst/>
                      </a:endParaRPr>
                    </a:p>
                    <a:p>
                      <a:pPr algn="ctr">
                        <a:lnSpc>
                          <a:spcPct val="100000"/>
                        </a:lnSpc>
                        <a:spcAft>
                          <a:spcPts val="0"/>
                        </a:spcAft>
                      </a:pPr>
                      <a:r>
                        <a:rPr lang="en-GB" sz="900" u="none" strike="noStrike"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Oracy activities planned into different curriculum sessions</a:t>
                      </a:r>
                    </a:p>
                    <a:p>
                      <a:pPr algn="ctr">
                        <a:lnSpc>
                          <a:spcPct val="100000"/>
                        </a:lnSpc>
                        <a:spcAft>
                          <a:spcPts val="0"/>
                        </a:spcAft>
                      </a:pPr>
                      <a:r>
                        <a:rPr lang="en-GB" sz="800">
                          <a:effectLst/>
                        </a:rPr>
                        <a:t>Paired talk and group work</a:t>
                      </a:r>
                    </a:p>
                    <a:p>
                      <a:pPr algn="ctr">
                        <a:lnSpc>
                          <a:spcPct val="100000"/>
                        </a:lnSpc>
                        <a:spcAft>
                          <a:spcPts val="0"/>
                        </a:spcAft>
                      </a:pPr>
                      <a:r>
                        <a:rPr lang="en-GB" sz="800">
                          <a:effectLst/>
                        </a:rPr>
                        <a:t>Clear verbal instructions and explanations – visual/concrete support to help</a:t>
                      </a:r>
                    </a:p>
                    <a:p>
                      <a:pPr algn="ctr">
                        <a:lnSpc>
                          <a:spcPct val="100000"/>
                        </a:lnSpc>
                        <a:spcAft>
                          <a:spcPts val="0"/>
                        </a:spcAft>
                      </a:pPr>
                      <a:r>
                        <a:rPr lang="en-GB" sz="800">
                          <a:effectLst/>
                        </a:rPr>
                        <a:t>Clear routines and visual timetables</a:t>
                      </a:r>
                    </a:p>
                    <a:p>
                      <a:pPr algn="ctr">
                        <a:lnSpc>
                          <a:spcPct val="100000"/>
                        </a:lnSpc>
                        <a:spcAft>
                          <a:spcPts val="0"/>
                        </a:spcAft>
                      </a:pPr>
                      <a:r>
                        <a:rPr lang="en-GB" sz="800">
                          <a:effectLst/>
                        </a:rPr>
                        <a:t>Praise and constructive feedback</a:t>
                      </a:r>
                    </a:p>
                    <a:p>
                      <a:pPr algn="ctr">
                        <a:lnSpc>
                          <a:spcPct val="100000"/>
                        </a:lnSpc>
                        <a:spcAft>
                          <a:spcPts val="0"/>
                        </a:spcAft>
                      </a:pPr>
                      <a:r>
                        <a:rPr lang="en-GB" sz="800">
                          <a:effectLst/>
                        </a:rPr>
                        <a:t>Clear expectations for listening and speaking.</a:t>
                      </a:r>
                    </a:p>
                    <a:p>
                      <a:pPr algn="ctr">
                        <a:lnSpc>
                          <a:spcPct val="100000"/>
                        </a:lnSpc>
                        <a:spcAft>
                          <a:spcPts val="0"/>
                        </a:spcAft>
                      </a:pPr>
                      <a:r>
                        <a:rPr lang="en-GB" sz="800">
                          <a:effectLst/>
                        </a:rPr>
                        <a:t>Support from adults to help understanding of language</a:t>
                      </a:r>
                    </a:p>
                    <a:p>
                      <a:pPr algn="ctr">
                        <a:lnSpc>
                          <a:spcPct val="100000"/>
                        </a:lnSpc>
                        <a:spcAft>
                          <a:spcPts val="0"/>
                        </a:spcAft>
                      </a:pPr>
                      <a:r>
                        <a:rPr lang="en-GB" sz="800">
                          <a:effectLst/>
                        </a:rPr>
                        <a:t>Opportunities for social interaction</a:t>
                      </a:r>
                    </a:p>
                    <a:p>
                      <a:pPr algn="ctr">
                        <a:lnSpc>
                          <a:spcPct val="100000"/>
                        </a:lnSpc>
                        <a:spcAft>
                          <a:spcPts val="0"/>
                        </a:spcAft>
                      </a:pPr>
                      <a:r>
                        <a:rPr lang="en-GB" sz="800">
                          <a:effectLst/>
                        </a:rPr>
                        <a:t> </a:t>
                      </a:r>
                    </a:p>
                    <a:p>
                      <a:pPr algn="ctr">
                        <a:lnSpc>
                          <a:spcPct val="100000"/>
                        </a:lnSpc>
                        <a:spcAft>
                          <a:spcPts val="0"/>
                        </a:spcAft>
                      </a:pPr>
                      <a:r>
                        <a:rPr lang="en-GB" sz="800">
                          <a:effectLst/>
                        </a:rPr>
                        <a:t> </a:t>
                      </a:r>
                    </a:p>
                    <a:p>
                      <a:pPr algn="ctr">
                        <a:lnSpc>
                          <a:spcPct val="100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Differentiated curriculum to support cognition – delivery, expectations and outcomes</a:t>
                      </a:r>
                    </a:p>
                    <a:p>
                      <a:pPr algn="ctr">
                        <a:lnSpc>
                          <a:spcPct val="100000"/>
                        </a:lnSpc>
                        <a:spcAft>
                          <a:spcPts val="0"/>
                        </a:spcAft>
                      </a:pPr>
                      <a:r>
                        <a:rPr lang="en-GB" sz="800" dirty="0">
                          <a:effectLst/>
                        </a:rPr>
                        <a:t> Additional aids and visual timetable</a:t>
                      </a:r>
                    </a:p>
                    <a:p>
                      <a:pPr algn="ctr">
                        <a:lnSpc>
                          <a:spcPct val="100000"/>
                        </a:lnSpc>
                        <a:spcAft>
                          <a:spcPts val="0"/>
                        </a:spcAft>
                      </a:pPr>
                      <a:r>
                        <a:rPr lang="en-GB" sz="800" dirty="0">
                          <a:effectLst/>
                        </a:rPr>
                        <a:t>Use of mind mapping, cloze procedure, writing frames and scaffolding work. </a:t>
                      </a:r>
                    </a:p>
                    <a:p>
                      <a:pPr algn="ctr">
                        <a:lnSpc>
                          <a:spcPct val="100000"/>
                        </a:lnSpc>
                        <a:spcAft>
                          <a:spcPts val="0"/>
                        </a:spcAft>
                      </a:pPr>
                      <a:r>
                        <a:rPr lang="en-GB" sz="800" dirty="0">
                          <a:effectLst/>
                        </a:rPr>
                        <a:t>Use of highlighters to find key information.</a:t>
                      </a:r>
                    </a:p>
                    <a:p>
                      <a:pPr algn="ctr">
                        <a:lnSpc>
                          <a:spcPct val="100000"/>
                        </a:lnSpc>
                        <a:spcAft>
                          <a:spcPts val="0"/>
                        </a:spcAft>
                      </a:pPr>
                      <a:r>
                        <a:rPr lang="en-GB" sz="800" dirty="0">
                          <a:effectLst/>
                        </a:rPr>
                        <a:t>Support from adult in classroom as required </a:t>
                      </a:r>
                    </a:p>
                    <a:p>
                      <a:pPr algn="ctr">
                        <a:lnSpc>
                          <a:spcPct val="100000"/>
                        </a:lnSpc>
                        <a:spcAft>
                          <a:spcPts val="0"/>
                        </a:spcAft>
                      </a:pPr>
                      <a:r>
                        <a:rPr lang="en-GB" sz="800" dirty="0">
                          <a:effectLst/>
                        </a:rPr>
                        <a:t>Technology to aid understanding and support learning</a:t>
                      </a:r>
                    </a:p>
                    <a:p>
                      <a:pPr algn="ctr">
                        <a:lnSpc>
                          <a:spcPct val="100000"/>
                        </a:lnSpc>
                        <a:spcAft>
                          <a:spcPts val="0"/>
                        </a:spcAft>
                      </a:pPr>
                      <a:r>
                        <a:rPr lang="en-GB" sz="800" dirty="0">
                          <a:effectLst/>
                        </a:rPr>
                        <a:t>Small guided groups during whole class sessions – with Teacher or TA</a:t>
                      </a:r>
                    </a:p>
                    <a:p>
                      <a:pPr algn="ctr">
                        <a:lnSpc>
                          <a:spcPct val="100000"/>
                        </a:lnSpc>
                        <a:spcAft>
                          <a:spcPts val="0"/>
                        </a:spcAft>
                      </a:pPr>
                      <a:r>
                        <a:rPr lang="en-GB" sz="800" dirty="0">
                          <a:effectLst/>
                        </a:rPr>
                        <a:t>Marking shows next steps and time to review</a:t>
                      </a:r>
                    </a:p>
                    <a:p>
                      <a:pPr algn="ctr">
                        <a:lnSpc>
                          <a:spcPct val="100000"/>
                        </a:lnSpc>
                        <a:spcAft>
                          <a:spcPts val="0"/>
                        </a:spcAft>
                      </a:pPr>
                      <a:r>
                        <a:rPr lang="en-GB" sz="800" dirty="0">
                          <a:effectLst/>
                        </a:rPr>
                        <a:t>Steps to success support achieving of objectives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Consistently enforced behaviour policy with clear school rules.</a:t>
                      </a:r>
                    </a:p>
                    <a:p>
                      <a:pPr algn="ctr">
                        <a:lnSpc>
                          <a:spcPct val="100000"/>
                        </a:lnSpc>
                        <a:spcAft>
                          <a:spcPts val="0"/>
                        </a:spcAft>
                      </a:pPr>
                      <a:r>
                        <a:rPr lang="en-GB" sz="800" dirty="0">
                          <a:effectLst/>
                        </a:rPr>
                        <a:t>Reward system in place and understood</a:t>
                      </a:r>
                    </a:p>
                    <a:p>
                      <a:pPr algn="ctr">
                        <a:lnSpc>
                          <a:spcPct val="100000"/>
                        </a:lnSpc>
                        <a:spcAft>
                          <a:spcPts val="0"/>
                        </a:spcAft>
                      </a:pPr>
                      <a:r>
                        <a:rPr lang="en-GB" sz="800" dirty="0">
                          <a:effectLst/>
                        </a:rPr>
                        <a:t>PSHE/Wellbeing sessions</a:t>
                      </a:r>
                    </a:p>
                    <a:p>
                      <a:pPr algn="ctr">
                        <a:lnSpc>
                          <a:spcPct val="100000"/>
                        </a:lnSpc>
                        <a:spcAft>
                          <a:spcPts val="0"/>
                        </a:spcAft>
                      </a:pPr>
                      <a:r>
                        <a:rPr lang="en-GB" sz="800" dirty="0">
                          <a:effectLst/>
                        </a:rPr>
                        <a:t>E-safety sessions</a:t>
                      </a:r>
                    </a:p>
                    <a:p>
                      <a:pPr algn="ctr">
                        <a:lnSpc>
                          <a:spcPct val="100000"/>
                        </a:lnSpc>
                        <a:spcAft>
                          <a:spcPts val="0"/>
                        </a:spcAft>
                      </a:pPr>
                      <a:r>
                        <a:rPr lang="en-GB" sz="800" dirty="0">
                          <a:effectLst/>
                        </a:rPr>
                        <a:t>Offer win-win choices</a:t>
                      </a:r>
                    </a:p>
                    <a:p>
                      <a:pPr algn="ctr">
                        <a:lnSpc>
                          <a:spcPct val="100000"/>
                        </a:lnSpc>
                        <a:spcAft>
                          <a:spcPts val="0"/>
                        </a:spcAft>
                      </a:pPr>
                      <a:r>
                        <a:rPr lang="en-GB" sz="800" dirty="0">
                          <a:effectLst/>
                        </a:rPr>
                        <a:t>Praise for good choices</a:t>
                      </a:r>
                    </a:p>
                    <a:p>
                      <a:pPr algn="ctr">
                        <a:lnSpc>
                          <a:spcPct val="100000"/>
                        </a:lnSpc>
                        <a:spcAft>
                          <a:spcPts val="0"/>
                        </a:spcAft>
                      </a:pPr>
                      <a:r>
                        <a:rPr lang="en-GB" sz="800" dirty="0">
                          <a:effectLst/>
                        </a:rPr>
                        <a:t>Using proximity or signals</a:t>
                      </a:r>
                    </a:p>
                    <a:p>
                      <a:pPr algn="ctr">
                        <a:lnSpc>
                          <a:spcPct val="100000"/>
                        </a:lnSpc>
                        <a:spcAft>
                          <a:spcPts val="0"/>
                        </a:spcAft>
                      </a:pPr>
                      <a:r>
                        <a:rPr lang="en-GB" sz="800" dirty="0">
                          <a:effectLst/>
                        </a:rPr>
                        <a:t>Tactical ignoring</a:t>
                      </a:r>
                    </a:p>
                    <a:p>
                      <a:pPr algn="ctr">
                        <a:lnSpc>
                          <a:spcPct val="100000"/>
                        </a:lnSpc>
                        <a:spcAft>
                          <a:spcPts val="0"/>
                        </a:spcAft>
                      </a:pPr>
                      <a:r>
                        <a:rPr lang="en-GB" sz="800" dirty="0">
                          <a:effectLst/>
                        </a:rPr>
                        <a:t>Calm firm voice for instructions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Fully inclusive and differentiated curriculum </a:t>
                      </a:r>
                    </a:p>
                    <a:p>
                      <a:pPr algn="ctr">
                        <a:lnSpc>
                          <a:spcPct val="100000"/>
                        </a:lnSpc>
                        <a:spcAft>
                          <a:spcPts val="0"/>
                        </a:spcAft>
                      </a:pPr>
                      <a:r>
                        <a:rPr lang="en-GB" sz="800">
                          <a:effectLst/>
                        </a:rPr>
                        <a:t>Appropriate modification of environment and routines – regularly audited and reviewed e.g seating plans for easy access</a:t>
                      </a:r>
                    </a:p>
                    <a:p>
                      <a:pPr algn="ctr">
                        <a:lnSpc>
                          <a:spcPct val="100000"/>
                        </a:lnSpc>
                        <a:spcAft>
                          <a:spcPts val="0"/>
                        </a:spcAft>
                      </a:pPr>
                      <a:r>
                        <a:rPr lang="en-GB" sz="800">
                          <a:effectLst/>
                        </a:rPr>
                        <a:t>Appropriate aids or times for breaks</a:t>
                      </a:r>
                    </a:p>
                    <a:p>
                      <a:pPr algn="ctr">
                        <a:lnSpc>
                          <a:spcPct val="100000"/>
                        </a:lnSpc>
                        <a:spcAft>
                          <a:spcPts val="0"/>
                        </a:spcAft>
                      </a:pPr>
                      <a:r>
                        <a:rPr lang="en-GB" sz="800">
                          <a:effectLst/>
                        </a:rPr>
                        <a:t>Use of movement breaks</a:t>
                      </a:r>
                    </a:p>
                    <a:p>
                      <a:pPr algn="ctr">
                        <a:lnSpc>
                          <a:spcPct val="100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extLst>
                  <a:ext uri="{0D108BD9-81ED-4DB2-BD59-A6C34878D82A}">
                    <a16:rowId xmlns:a16="http://schemas.microsoft.com/office/drawing/2014/main" val="4284047741"/>
                  </a:ext>
                </a:extLst>
              </a:tr>
              <a:tr h="1457597">
                <a:tc>
                  <a:txBody>
                    <a:bodyPr/>
                    <a:lstStyle/>
                    <a:p>
                      <a:pPr algn="ctr">
                        <a:lnSpc>
                          <a:spcPct val="100000"/>
                        </a:lnSpc>
                        <a:spcAft>
                          <a:spcPts val="0"/>
                        </a:spcAft>
                      </a:pPr>
                      <a:r>
                        <a:rPr lang="en-GB" sz="900" u="sng">
                          <a:effectLst/>
                        </a:rPr>
                        <a:t>Wave 2</a:t>
                      </a:r>
                      <a:endParaRPr lang="en-GB" sz="900">
                        <a:effectLst/>
                      </a:endParaRPr>
                    </a:p>
                    <a:p>
                      <a:pPr algn="ctr">
                        <a:lnSpc>
                          <a:spcPct val="100000"/>
                        </a:lnSpc>
                        <a:spcAft>
                          <a:spcPts val="0"/>
                        </a:spcAft>
                      </a:pPr>
                      <a:r>
                        <a:rPr lang="en-GB" sz="900">
                          <a:effectLst/>
                        </a:rPr>
                        <a:t>Targeted group for small groups with similar needs to accelerate learning</a:t>
                      </a:r>
                    </a:p>
                    <a:p>
                      <a:pPr algn="ctr">
                        <a:lnSpc>
                          <a:spcPct val="100000"/>
                        </a:lnSpc>
                        <a:spcAft>
                          <a:spcPts val="0"/>
                        </a:spcAft>
                      </a:pPr>
                      <a:r>
                        <a:rPr lang="en-GB" sz="900">
                          <a:effectLst/>
                        </a:rPr>
                        <a:t>SENDCO assessment and monitoring </a:t>
                      </a:r>
                    </a:p>
                    <a:p>
                      <a:pPr algn="ctr">
                        <a:lnSpc>
                          <a:spcPct val="100000"/>
                        </a:lnSpc>
                        <a:spcAft>
                          <a:spcPts val="0"/>
                        </a:spcAft>
                      </a:pPr>
                      <a:r>
                        <a:rPr lang="en-GB" sz="900" u="none" strike="noStrike">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Speaking and Listening activities for small groups</a:t>
                      </a:r>
                    </a:p>
                    <a:p>
                      <a:pPr algn="ctr">
                        <a:lnSpc>
                          <a:spcPct val="100000"/>
                        </a:lnSpc>
                        <a:spcAft>
                          <a:spcPts val="0"/>
                        </a:spcAft>
                      </a:pPr>
                      <a:r>
                        <a:rPr lang="en-GB" sz="800">
                          <a:effectLst/>
                        </a:rPr>
                        <a:t>Friendship group activities</a:t>
                      </a:r>
                    </a:p>
                    <a:p>
                      <a:pPr algn="ctr">
                        <a:lnSpc>
                          <a:spcPct val="100000"/>
                        </a:lnSpc>
                        <a:spcAft>
                          <a:spcPts val="0"/>
                        </a:spcAft>
                      </a:pPr>
                      <a:r>
                        <a:rPr lang="en-GB" sz="800">
                          <a:effectLst/>
                        </a:rPr>
                        <a:t>Turn taking opportunities</a:t>
                      </a:r>
                    </a:p>
                    <a:p>
                      <a:pPr algn="ctr">
                        <a:lnSpc>
                          <a:spcPct val="100000"/>
                        </a:lnSpc>
                        <a:spcAft>
                          <a:spcPts val="0"/>
                        </a:spcAft>
                      </a:pPr>
                      <a:r>
                        <a:rPr lang="en-GB" sz="800">
                          <a:effectLst/>
                        </a:rPr>
                        <a:t>Team building activities</a:t>
                      </a:r>
                    </a:p>
                    <a:p>
                      <a:pPr algn="ctr">
                        <a:lnSpc>
                          <a:spcPct val="100000"/>
                        </a:lnSpc>
                        <a:spcAft>
                          <a:spcPts val="0"/>
                        </a:spcAft>
                      </a:pPr>
                      <a:r>
                        <a:rPr lang="en-GB" sz="800">
                          <a:effectLst/>
                        </a:rPr>
                        <a:t>Group work with role cards</a:t>
                      </a:r>
                    </a:p>
                    <a:p>
                      <a:pPr algn="ctr">
                        <a:lnSpc>
                          <a:spcPct val="100000"/>
                        </a:lnSpc>
                        <a:spcAft>
                          <a:spcPts val="0"/>
                        </a:spcAft>
                      </a:pPr>
                      <a:r>
                        <a:rPr lang="en-GB" sz="800">
                          <a:effectLst/>
                        </a:rPr>
                        <a:t>Social skills group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Small group teaching for English or Maths</a:t>
                      </a:r>
                    </a:p>
                    <a:p>
                      <a:pPr algn="ctr">
                        <a:lnSpc>
                          <a:spcPct val="100000"/>
                        </a:lnSpc>
                        <a:spcAft>
                          <a:spcPts val="0"/>
                        </a:spcAft>
                      </a:pPr>
                      <a:r>
                        <a:rPr lang="en-GB" sz="800" dirty="0">
                          <a:effectLst/>
                        </a:rPr>
                        <a:t>Clubs for reading, spelling or times tables</a:t>
                      </a:r>
                    </a:p>
                    <a:p>
                      <a:pPr algn="ctr">
                        <a:lnSpc>
                          <a:spcPct val="100000"/>
                        </a:lnSpc>
                        <a:spcAft>
                          <a:spcPts val="0"/>
                        </a:spcAft>
                      </a:pPr>
                      <a:r>
                        <a:rPr lang="en-GB" sz="800" dirty="0">
                          <a:effectLst/>
                        </a:rPr>
                        <a:t>Groups to develop key maths skills, comprehension, spelling, handwriting</a:t>
                      </a:r>
                    </a:p>
                    <a:p>
                      <a:pPr algn="ctr">
                        <a:lnSpc>
                          <a:spcPct val="100000"/>
                        </a:lnSpc>
                        <a:spcAft>
                          <a:spcPts val="0"/>
                        </a:spcAft>
                      </a:pPr>
                      <a:r>
                        <a:rPr lang="en-GB" sz="800" dirty="0">
                          <a:effectLst/>
                        </a:rPr>
                        <a:t>Read, Write, Inc</a:t>
                      </a:r>
                    </a:p>
                    <a:p>
                      <a:pPr algn="ctr">
                        <a:lnSpc>
                          <a:spcPct val="100000"/>
                        </a:lnSpc>
                        <a:spcAft>
                          <a:spcPts val="0"/>
                        </a:spcAft>
                      </a:pPr>
                      <a:r>
                        <a:rPr lang="en-GB" sz="800" dirty="0" err="1">
                          <a:effectLst/>
                        </a:rPr>
                        <a:t>Activ</a:t>
                      </a:r>
                      <a:r>
                        <a:rPr lang="en-GB" sz="800" dirty="0">
                          <a:effectLst/>
                        </a:rPr>
                        <a:t> Read</a:t>
                      </a:r>
                    </a:p>
                    <a:p>
                      <a:pPr algn="ct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Friendship groups</a:t>
                      </a:r>
                    </a:p>
                    <a:p>
                      <a:pPr algn="ctr">
                        <a:lnSpc>
                          <a:spcPct val="100000"/>
                        </a:lnSpc>
                        <a:spcAft>
                          <a:spcPts val="0"/>
                        </a:spcAft>
                      </a:pPr>
                      <a:r>
                        <a:rPr lang="en-GB" sz="800" dirty="0">
                          <a:effectLst/>
                        </a:rPr>
                        <a:t>Nurture/small group/paired activities at break and lunchtime</a:t>
                      </a:r>
                    </a:p>
                    <a:p>
                      <a:pPr algn="ctr">
                        <a:lnSpc>
                          <a:spcPct val="100000"/>
                        </a:lnSpc>
                        <a:spcAft>
                          <a:spcPts val="0"/>
                        </a:spcAft>
                      </a:pPr>
                      <a:r>
                        <a:rPr lang="en-GB" sz="800" dirty="0">
                          <a:effectLst/>
                        </a:rPr>
                        <a:t>Social skills groups</a:t>
                      </a:r>
                    </a:p>
                    <a:p>
                      <a:pPr algn="ctr">
                        <a:lnSpc>
                          <a:spcPct val="100000"/>
                        </a:lnSpc>
                        <a:spcAft>
                          <a:spcPts val="0"/>
                        </a:spcAft>
                      </a:pPr>
                      <a:r>
                        <a:rPr lang="en-GB" sz="800" dirty="0">
                          <a:effectLst/>
                        </a:rPr>
                        <a:t>ELSA led group activities</a:t>
                      </a:r>
                    </a:p>
                    <a:p>
                      <a:pPr algn="ctr">
                        <a:lnSpc>
                          <a:spcPct val="100000"/>
                        </a:lnSpc>
                        <a:spcAft>
                          <a:spcPts val="0"/>
                        </a:spcAft>
                      </a:pPr>
                      <a:r>
                        <a:rPr lang="en-GB" sz="800" dirty="0">
                          <a:effectLst/>
                        </a:rPr>
                        <a:t>Breakfast club available</a:t>
                      </a:r>
                    </a:p>
                    <a:p>
                      <a:pPr algn="ctr">
                        <a:lnSpc>
                          <a:spcPct val="100000"/>
                        </a:lnSpc>
                        <a:spcAft>
                          <a:spcPts val="0"/>
                        </a:spcAft>
                      </a:pPr>
                      <a:r>
                        <a:rPr lang="en-GB" sz="800" dirty="0">
                          <a:effectLst/>
                        </a:rPr>
                        <a:t>Work with FSW</a:t>
                      </a:r>
                    </a:p>
                    <a:p>
                      <a:pPr algn="ctr">
                        <a:lnSpc>
                          <a:spcPct val="100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Additional time for writing</a:t>
                      </a:r>
                    </a:p>
                    <a:p>
                      <a:pPr algn="ctr">
                        <a:lnSpc>
                          <a:spcPct val="100000"/>
                        </a:lnSpc>
                        <a:spcAft>
                          <a:spcPts val="0"/>
                        </a:spcAft>
                      </a:pPr>
                      <a:r>
                        <a:rPr lang="en-GB" sz="800">
                          <a:effectLst/>
                        </a:rPr>
                        <a:t>Movement breaks during small group work</a:t>
                      </a:r>
                    </a:p>
                    <a:p>
                      <a:pPr algn="ctr">
                        <a:lnSpc>
                          <a:spcPct val="100000"/>
                        </a:lnSpc>
                        <a:spcAft>
                          <a:spcPts val="0"/>
                        </a:spcAft>
                      </a:pPr>
                      <a:r>
                        <a:rPr lang="en-GB" sz="800">
                          <a:effectLst/>
                        </a:rPr>
                        <a:t>Small group session to cater for individual needs</a:t>
                      </a:r>
                    </a:p>
                    <a:p>
                      <a:pPr algn="ctr">
                        <a:lnSpc>
                          <a:spcPct val="100000"/>
                        </a:lnSpc>
                        <a:spcAft>
                          <a:spcPts val="0"/>
                        </a:spcAft>
                      </a:pPr>
                      <a:r>
                        <a:rPr lang="en-GB" sz="800">
                          <a:effectLst/>
                        </a:rPr>
                        <a:t>Use of technology</a:t>
                      </a:r>
                    </a:p>
                    <a:p>
                      <a:pPr algn="ctr">
                        <a:lnSpc>
                          <a:spcPct val="100000"/>
                        </a:lnSpc>
                        <a:spcAft>
                          <a:spcPts val="0"/>
                        </a:spcAft>
                      </a:pPr>
                      <a:r>
                        <a:rPr lang="en-GB" sz="800">
                          <a:effectLst/>
                        </a:rPr>
                        <a:t>Adaptation to physical environment</a:t>
                      </a:r>
                    </a:p>
                    <a:p>
                      <a:pPr algn="ctr">
                        <a:lnSpc>
                          <a:spcPct val="100000"/>
                        </a:lnSpc>
                        <a:spcAft>
                          <a:spcPts val="0"/>
                        </a:spcAft>
                      </a:pPr>
                      <a:r>
                        <a:rPr lang="en-GB" sz="800">
                          <a:effectLst/>
                        </a:rPr>
                        <a:t>Lego Therapy</a:t>
                      </a:r>
                    </a:p>
                    <a:p>
                      <a:pPr algn="ctr">
                        <a:lnSpc>
                          <a:spcPct val="100000"/>
                        </a:lnSpc>
                        <a:spcAft>
                          <a:spcPts val="0"/>
                        </a:spcAft>
                      </a:pPr>
                      <a:r>
                        <a:rPr lang="en-GB" sz="800">
                          <a:effectLst/>
                        </a:rPr>
                        <a:t>Gym Trail</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extLst>
                  <a:ext uri="{0D108BD9-81ED-4DB2-BD59-A6C34878D82A}">
                    <a16:rowId xmlns:a16="http://schemas.microsoft.com/office/drawing/2014/main" val="1164033093"/>
                  </a:ext>
                </a:extLst>
              </a:tr>
              <a:tr h="1877750">
                <a:tc>
                  <a:txBody>
                    <a:bodyPr/>
                    <a:lstStyle/>
                    <a:p>
                      <a:pPr algn="ctr">
                        <a:lnSpc>
                          <a:spcPct val="100000"/>
                        </a:lnSpc>
                        <a:spcAft>
                          <a:spcPts val="0"/>
                        </a:spcAft>
                      </a:pPr>
                      <a:r>
                        <a:rPr lang="en-GB" sz="900" u="sng">
                          <a:effectLst/>
                        </a:rPr>
                        <a:t>Wave 3</a:t>
                      </a:r>
                      <a:endParaRPr lang="en-GB" sz="900">
                        <a:effectLst/>
                      </a:endParaRPr>
                    </a:p>
                    <a:p>
                      <a:pPr algn="ctr">
                        <a:lnSpc>
                          <a:spcPct val="100000"/>
                        </a:lnSpc>
                        <a:spcAft>
                          <a:spcPts val="0"/>
                        </a:spcAft>
                      </a:pPr>
                      <a:r>
                        <a:rPr lang="en-GB" sz="900">
                          <a:effectLst/>
                        </a:rPr>
                        <a:t>Specialist Interventions for individual SEN pupils with high level of need</a:t>
                      </a:r>
                    </a:p>
                    <a:p>
                      <a:pPr algn="ctr">
                        <a:lnSpc>
                          <a:spcPct val="100000"/>
                        </a:lnSpc>
                        <a:spcAft>
                          <a:spcPts val="0"/>
                        </a:spcAft>
                      </a:pPr>
                      <a:r>
                        <a:rPr lang="en-GB" sz="900">
                          <a:effectLst/>
                        </a:rPr>
                        <a:t>SENDCO assessment and monitoring</a:t>
                      </a:r>
                    </a:p>
                    <a:p>
                      <a:pPr algn="ctr">
                        <a:lnSpc>
                          <a:spcPct val="100000"/>
                        </a:lnSpc>
                        <a:spcAft>
                          <a:spcPts val="0"/>
                        </a:spcAft>
                      </a:pPr>
                      <a:r>
                        <a:rPr lang="en-GB" sz="900" u="none" strike="noStrike">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a:effectLst/>
                        </a:rPr>
                        <a:t>Speech and Language Therapist/assessment – individual programme of support set</a:t>
                      </a:r>
                    </a:p>
                    <a:p>
                      <a:pPr algn="ctr">
                        <a:lnSpc>
                          <a:spcPct val="100000"/>
                        </a:lnSpc>
                        <a:spcAft>
                          <a:spcPts val="0"/>
                        </a:spcAft>
                      </a:pPr>
                      <a:r>
                        <a:rPr lang="en-GB" sz="800">
                          <a:effectLst/>
                        </a:rPr>
                        <a:t>County Inclusion Support Service (CISS)  – autism support</a:t>
                      </a:r>
                    </a:p>
                    <a:p>
                      <a:pPr algn="ctr">
                        <a:lnSpc>
                          <a:spcPct val="100000"/>
                        </a:lnSpc>
                        <a:spcAft>
                          <a:spcPts val="0"/>
                        </a:spcAft>
                      </a:pPr>
                      <a:r>
                        <a:rPr lang="en-GB" sz="800">
                          <a:effectLst/>
                        </a:rPr>
                        <a:t>Sight/Hearing screenings</a:t>
                      </a:r>
                    </a:p>
                    <a:p>
                      <a:pPr algn="ctr">
                        <a:lnSpc>
                          <a:spcPct val="100000"/>
                        </a:lnSpc>
                        <a:spcAft>
                          <a:spcPts val="0"/>
                        </a:spcAft>
                      </a:pPr>
                      <a:r>
                        <a:rPr lang="en-GB" sz="800">
                          <a:effectLst/>
                        </a:rPr>
                        <a:t> </a:t>
                      </a:r>
                    </a:p>
                    <a:p>
                      <a:pPr algn="ctr">
                        <a:lnSpc>
                          <a:spcPct val="100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Specific interventions delivered 1:1</a:t>
                      </a:r>
                    </a:p>
                    <a:p>
                      <a:pPr algn="ctr">
                        <a:lnSpc>
                          <a:spcPct val="100000"/>
                        </a:lnSpc>
                        <a:spcAft>
                          <a:spcPts val="0"/>
                        </a:spcAft>
                      </a:pPr>
                      <a:r>
                        <a:rPr lang="en-GB" sz="800" dirty="0">
                          <a:effectLst/>
                        </a:rPr>
                        <a:t>Use of own laptop or device to access learning/writing</a:t>
                      </a:r>
                    </a:p>
                    <a:p>
                      <a:pPr algn="ctr">
                        <a:lnSpc>
                          <a:spcPct val="100000"/>
                        </a:lnSpc>
                        <a:spcAft>
                          <a:spcPts val="0"/>
                        </a:spcAft>
                      </a:pPr>
                      <a:r>
                        <a:rPr lang="en-GB" sz="800" dirty="0" err="1">
                          <a:effectLst/>
                        </a:rPr>
                        <a:t>Nessy</a:t>
                      </a:r>
                      <a:endParaRPr lang="en-GB" sz="800" dirty="0">
                        <a:effectLst/>
                      </a:endParaRPr>
                    </a:p>
                    <a:p>
                      <a:pPr algn="ctr">
                        <a:lnSpc>
                          <a:spcPct val="100000"/>
                        </a:lnSpc>
                        <a:spcAft>
                          <a:spcPts val="0"/>
                        </a:spcAft>
                      </a:pPr>
                      <a:r>
                        <a:rPr lang="en-GB" sz="800" dirty="0">
                          <a:effectLst/>
                        </a:rPr>
                        <a:t>Own visual resources/timetable</a:t>
                      </a:r>
                    </a:p>
                    <a:p>
                      <a:pPr algn="ctr">
                        <a:lnSpc>
                          <a:spcPct val="100000"/>
                        </a:lnSpc>
                        <a:spcAft>
                          <a:spcPts val="0"/>
                        </a:spcAft>
                      </a:pPr>
                      <a:r>
                        <a:rPr lang="en-GB" sz="800" dirty="0">
                          <a:effectLst/>
                        </a:rPr>
                        <a:t>Own workstation to minimise distractions</a:t>
                      </a:r>
                    </a:p>
                    <a:p>
                      <a:pPr algn="ctr">
                        <a:lnSpc>
                          <a:spcPct val="100000"/>
                        </a:lnSpc>
                        <a:spcAft>
                          <a:spcPts val="0"/>
                        </a:spcAft>
                      </a:pPr>
                      <a:r>
                        <a:rPr lang="en-GB" sz="800" dirty="0" err="1">
                          <a:effectLst/>
                        </a:rPr>
                        <a:t>SpLD</a:t>
                      </a:r>
                      <a:r>
                        <a:rPr lang="en-GB" sz="800" dirty="0">
                          <a:effectLst/>
                        </a:rPr>
                        <a:t> Screenings</a:t>
                      </a:r>
                    </a:p>
                    <a:p>
                      <a:pPr algn="ctr">
                        <a:lnSpc>
                          <a:spcPct val="100000"/>
                        </a:lnSpc>
                        <a:spcAft>
                          <a:spcPts val="0"/>
                        </a:spcAft>
                      </a:pPr>
                      <a:r>
                        <a:rPr lang="en-GB" sz="800" dirty="0">
                          <a:effectLst/>
                        </a:rPr>
                        <a:t>Dyslexia Outreach</a:t>
                      </a:r>
                    </a:p>
                    <a:p>
                      <a:pPr algn="ctr">
                        <a:lnSpc>
                          <a:spcPct val="100000"/>
                        </a:lnSpc>
                        <a:spcAft>
                          <a:spcPts val="0"/>
                        </a:spcAft>
                      </a:pPr>
                      <a:r>
                        <a:rPr lang="en-GB" sz="800" dirty="0">
                          <a:effectLst/>
                        </a:rPr>
                        <a:t>Educational Psychologist assessment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Thrive sessions – individual assessment and planned </a:t>
                      </a:r>
                    </a:p>
                    <a:p>
                      <a:pPr algn="ctr">
                        <a:lnSpc>
                          <a:spcPct val="100000"/>
                        </a:lnSpc>
                        <a:spcAft>
                          <a:spcPts val="0"/>
                        </a:spcAft>
                      </a:pPr>
                      <a:r>
                        <a:rPr lang="en-GB" sz="800" dirty="0">
                          <a:effectLst/>
                        </a:rPr>
                        <a:t>Social stories</a:t>
                      </a:r>
                    </a:p>
                    <a:p>
                      <a:pPr algn="ctr">
                        <a:lnSpc>
                          <a:spcPct val="100000"/>
                        </a:lnSpc>
                        <a:spcAft>
                          <a:spcPts val="0"/>
                        </a:spcAft>
                      </a:pPr>
                      <a:r>
                        <a:rPr lang="en-GB" sz="800" dirty="0">
                          <a:effectLst/>
                        </a:rPr>
                        <a:t>Possible ADHD screening (via GP)</a:t>
                      </a:r>
                    </a:p>
                    <a:p>
                      <a:pPr algn="ctr">
                        <a:lnSpc>
                          <a:spcPct val="100000"/>
                        </a:lnSpc>
                        <a:spcAft>
                          <a:spcPts val="0"/>
                        </a:spcAft>
                      </a:pPr>
                      <a:r>
                        <a:rPr lang="en-GB" sz="800" dirty="0">
                          <a:effectLst/>
                        </a:rPr>
                        <a:t>CAMHS/ Wellbeing hub referral</a:t>
                      </a:r>
                    </a:p>
                    <a:p>
                      <a:pPr algn="ctr">
                        <a:lnSpc>
                          <a:spcPct val="100000"/>
                        </a:lnSpc>
                        <a:spcAft>
                          <a:spcPts val="0"/>
                        </a:spcAft>
                      </a:pPr>
                      <a:r>
                        <a:rPr lang="en-GB" sz="800" dirty="0">
                          <a:effectLst/>
                        </a:rPr>
                        <a:t>Consider CAF/TAC to support families</a:t>
                      </a:r>
                    </a:p>
                    <a:p>
                      <a:pPr algn="ctr">
                        <a:lnSpc>
                          <a:spcPct val="100000"/>
                        </a:lnSpc>
                        <a:spcAft>
                          <a:spcPts val="0"/>
                        </a:spcAft>
                      </a:pPr>
                      <a:r>
                        <a:rPr lang="en-GB" sz="800" dirty="0">
                          <a:effectLst/>
                        </a:rPr>
                        <a:t>Drawing and Talking Programme</a:t>
                      </a:r>
                    </a:p>
                    <a:p>
                      <a:pPr algn="ctr">
                        <a:lnSpc>
                          <a:spcPct val="100000"/>
                        </a:lnSpc>
                        <a:spcAft>
                          <a:spcPts val="0"/>
                        </a:spcAft>
                      </a:pPr>
                      <a:r>
                        <a:rPr lang="en-GB" sz="800" dirty="0">
                          <a:effectLst/>
                        </a:rPr>
                        <a:t>Meet and Greet to reduce anxiety</a:t>
                      </a:r>
                    </a:p>
                    <a:p>
                      <a:pPr algn="ctr">
                        <a:lnSpc>
                          <a:spcPct val="100000"/>
                        </a:lnSpc>
                        <a:spcAft>
                          <a:spcPts val="0"/>
                        </a:spcAft>
                      </a:pPr>
                      <a:r>
                        <a:rPr lang="en-GB" sz="800" dirty="0">
                          <a:effectLst/>
                        </a:rPr>
                        <a:t>CISS support</a:t>
                      </a:r>
                    </a:p>
                    <a:p>
                      <a:pPr algn="ctr">
                        <a:lnSpc>
                          <a:spcPct val="100000"/>
                        </a:lnSpc>
                        <a:spcAft>
                          <a:spcPts val="0"/>
                        </a:spcAft>
                      </a:pPr>
                      <a:r>
                        <a:rPr lang="en-GB" sz="800" dirty="0">
                          <a:effectLst/>
                        </a:rPr>
                        <a:t>Nurse Practitioner Referral</a:t>
                      </a:r>
                    </a:p>
                    <a:p>
                      <a:pPr algn="ctr">
                        <a:lnSpc>
                          <a:spcPct val="100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tc>
                  <a:txBody>
                    <a:bodyPr/>
                    <a:lstStyle/>
                    <a:p>
                      <a:pPr algn="ctr">
                        <a:lnSpc>
                          <a:spcPct val="100000"/>
                        </a:lnSpc>
                        <a:spcAft>
                          <a:spcPts val="0"/>
                        </a:spcAft>
                      </a:pPr>
                      <a:r>
                        <a:rPr lang="en-GB" sz="800" dirty="0">
                          <a:effectLst/>
                        </a:rPr>
                        <a:t>Sight/Hearing screenings – </a:t>
                      </a:r>
                      <a:r>
                        <a:rPr lang="en-GB" sz="800" dirty="0" err="1">
                          <a:effectLst/>
                        </a:rPr>
                        <a:t>Irlens</a:t>
                      </a:r>
                      <a:endParaRPr lang="en-GB" sz="800" dirty="0">
                        <a:effectLst/>
                      </a:endParaRPr>
                    </a:p>
                    <a:p>
                      <a:pPr algn="ctr">
                        <a:lnSpc>
                          <a:spcPct val="100000"/>
                        </a:lnSpc>
                        <a:spcAft>
                          <a:spcPts val="0"/>
                        </a:spcAft>
                      </a:pPr>
                      <a:r>
                        <a:rPr lang="en-GB" sz="800" dirty="0">
                          <a:effectLst/>
                        </a:rPr>
                        <a:t>Brain or sensory breaks</a:t>
                      </a:r>
                    </a:p>
                    <a:p>
                      <a:pPr algn="ctr">
                        <a:lnSpc>
                          <a:spcPct val="100000"/>
                        </a:lnSpc>
                        <a:spcAft>
                          <a:spcPts val="0"/>
                        </a:spcAft>
                      </a:pPr>
                      <a:r>
                        <a:rPr lang="en-GB" sz="800" dirty="0">
                          <a:effectLst/>
                        </a:rPr>
                        <a:t>Access to individual resources – writing slope/coloured overlays/pencil grip/fiddle toy/weighted blanket/ ear defenders</a:t>
                      </a:r>
                    </a:p>
                    <a:p>
                      <a:pPr algn="ctr">
                        <a:lnSpc>
                          <a:spcPct val="100000"/>
                        </a:lnSpc>
                        <a:spcAft>
                          <a:spcPts val="0"/>
                        </a:spcAft>
                      </a:pPr>
                      <a:r>
                        <a:rPr lang="en-GB" sz="800" dirty="0">
                          <a:effectLst/>
                        </a:rPr>
                        <a:t>Medication or medical equipment - wheelchair</a:t>
                      </a:r>
                    </a:p>
                    <a:p>
                      <a:pPr algn="ctr">
                        <a:lnSpc>
                          <a:spcPct val="100000"/>
                        </a:lnSpc>
                        <a:spcAft>
                          <a:spcPts val="0"/>
                        </a:spcAft>
                      </a:pPr>
                      <a:r>
                        <a:rPr lang="en-GB" sz="800" dirty="0">
                          <a:effectLst/>
                        </a:rPr>
                        <a:t>Key staff member trained in specific programme/support</a:t>
                      </a:r>
                    </a:p>
                    <a:p>
                      <a:pPr algn="ctr">
                        <a:lnSpc>
                          <a:spcPct val="100000"/>
                        </a:lnSpc>
                        <a:spcAft>
                          <a:spcPts val="0"/>
                        </a:spcAft>
                      </a:pPr>
                      <a:r>
                        <a:rPr lang="en-GB" sz="800" dirty="0">
                          <a:effectLst/>
                        </a:rPr>
                        <a:t>Physiotherapy sessions</a:t>
                      </a:r>
                    </a:p>
                    <a:p>
                      <a:pPr algn="ctr">
                        <a:lnSpc>
                          <a:spcPct val="100000"/>
                        </a:lnSpc>
                        <a:spcAft>
                          <a:spcPts val="0"/>
                        </a:spcAft>
                      </a:pPr>
                      <a:r>
                        <a:rPr lang="en-GB" sz="800" dirty="0">
                          <a:effectLst/>
                        </a:rPr>
                        <a:t>Occupational/Physio therapy liaison and recommendations implemented.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098" marR="32098" marT="0" marB="0"/>
                </a:tc>
                <a:extLst>
                  <a:ext uri="{0D108BD9-81ED-4DB2-BD59-A6C34878D82A}">
                    <a16:rowId xmlns:a16="http://schemas.microsoft.com/office/drawing/2014/main" val="1355427904"/>
                  </a:ext>
                </a:extLst>
              </a:tr>
            </a:tbl>
          </a:graphicData>
        </a:graphic>
      </p:graphicFrame>
      <p:sp>
        <p:nvSpPr>
          <p:cNvPr id="5" name="TextBox 4">
            <a:hlinkClick r:id="rId2" action="ppaction://hlinksldjump"/>
          </p:cNvPr>
          <p:cNvSpPr txBox="1"/>
          <p:nvPr/>
        </p:nvSpPr>
        <p:spPr>
          <a:xfrm>
            <a:off x="7308304" y="6349970"/>
            <a:ext cx="1757982" cy="369332"/>
          </a:xfrm>
          <a:prstGeom prst="rect">
            <a:avLst/>
          </a:prstGeom>
          <a:noFill/>
          <a:ln>
            <a:solidFill>
              <a:schemeClr val="tx1"/>
            </a:solidFill>
          </a:ln>
        </p:spPr>
        <p:txBody>
          <a:bodyPr wrap="none" rtlCol="0">
            <a:spAutoFit/>
          </a:bodyPr>
          <a:lstStyle/>
          <a:p>
            <a:r>
              <a:rPr lang="en-GB" b="1" dirty="0"/>
              <a:t>Return to Menu </a:t>
            </a:r>
          </a:p>
        </p:txBody>
      </p:sp>
    </p:spTree>
    <p:extLst>
      <p:ext uri="{BB962C8B-B14F-4D97-AF65-F5344CB8AC3E}">
        <p14:creationId xmlns:p14="http://schemas.microsoft.com/office/powerpoint/2010/main" val="27966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3789</Words>
  <Application>Microsoft Office PowerPoint</Application>
  <PresentationFormat>On-screen Show (4:3)</PresentationFormat>
  <Paragraphs>406</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Office Theme</vt:lpstr>
      <vt:lpstr>   SEN Policy and Information Report 2023-2024</vt:lpstr>
      <vt:lpstr>PowerPoint Presentation</vt:lpstr>
      <vt:lpstr>SEN information Report 2022 - 2023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Behaviour Management Techniques</dc:title>
  <dc:creator>Owner</dc:creator>
  <cp:lastModifiedBy>Beth Gaffer</cp:lastModifiedBy>
  <cp:revision>246</cp:revision>
  <cp:lastPrinted>2021-09-27T09:10:58Z</cp:lastPrinted>
  <dcterms:created xsi:type="dcterms:W3CDTF">2016-05-15T20:40:46Z</dcterms:created>
  <dcterms:modified xsi:type="dcterms:W3CDTF">2023-10-31T14:13:20Z</dcterms:modified>
</cp:coreProperties>
</file>